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8" r:id="rId6"/>
    <p:sldId id="274" r:id="rId7"/>
    <p:sldId id="273" r:id="rId8"/>
    <p:sldId id="290" r:id="rId9"/>
    <p:sldId id="284" r:id="rId10"/>
    <p:sldId id="289" r:id="rId11"/>
    <p:sldId id="280" r:id="rId12"/>
    <p:sldId id="277" r:id="rId13"/>
    <p:sldId id="293" r:id="rId14"/>
    <p:sldId id="279" r:id="rId15"/>
    <p:sldId id="282" r:id="rId16"/>
    <p:sldId id="291" r:id="rId17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530" autoAdjust="0"/>
    <p:restoredTop sz="94424" autoAdjust="0"/>
  </p:normalViewPr>
  <p:slideViewPr>
    <p:cSldViewPr snapToGrid="0">
      <p:cViewPr varScale="1">
        <p:scale>
          <a:sx n="85" d="100"/>
          <a:sy n="85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4/18/2024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4/18/2024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7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Misc Rev: LGIP @5.4%, $214K; Opioid Settlements Rev</a:t>
            </a:r>
            <a:r>
              <a:rPr lang="en-US" baseline="0" dirty="0" smtClean="0"/>
              <a:t> $185K; Short Term Lease, $49K-Tower Lease WSDOT and Tmobile rental fees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3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4/18/2024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4/18/2024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4/18/2024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4/18/2024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4/18/2024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4/18/2024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4/18/2024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4/18/2024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4/18/2024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4/18/2024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4/18/2024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4/18/2024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4/18/2024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4/18/2024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4/18/2024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4/18/2024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4/18/2024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72529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Finance Committee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March 2024 Update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18, 2024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6" y="2287088"/>
            <a:ext cx="3511166" cy="2283824"/>
          </a:xfrm>
        </p:spPr>
        <p:txBody>
          <a:bodyPr/>
          <a:lstStyle/>
          <a:p>
            <a:r>
              <a:rPr lang="en-US" dirty="0" smtClean="0"/>
              <a:t>Total Open Jobs in 2024: 61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Active Recruitments: 26</a:t>
            </a:r>
            <a:br>
              <a:rPr lang="en-US" dirty="0" smtClean="0"/>
            </a:br>
            <a:r>
              <a:rPr lang="en-US" dirty="0" smtClean="0"/>
              <a:t>Filled positions: 30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61249" y="138975"/>
            <a:ext cx="838199" cy="463223"/>
          </a:xfrm>
        </p:spPr>
        <p:txBody>
          <a:bodyPr/>
          <a:lstStyle/>
          <a:p>
            <a:fld id="{9FF96B15-8338-45D5-A943-561235072D66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867" y="933071"/>
            <a:ext cx="6683069" cy="49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9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6" y="2287088"/>
            <a:ext cx="3962772" cy="2283824"/>
          </a:xfrm>
        </p:spPr>
        <p:txBody>
          <a:bodyPr/>
          <a:lstStyle/>
          <a:p>
            <a:r>
              <a:rPr lang="en-US" dirty="0" smtClean="0"/>
              <a:t>Budgeted, Not Actively Recruiting: 5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11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355" y="2585154"/>
            <a:ext cx="6625379" cy="156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24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295729"/>
            <a:ext cx="8761413" cy="767687"/>
          </a:xfrm>
        </p:spPr>
        <p:txBody>
          <a:bodyPr/>
          <a:lstStyle/>
          <a:p>
            <a:pPr algn="ctr"/>
            <a:r>
              <a:rPr lang="en-US" sz="3200" dirty="0" smtClean="0"/>
              <a:t>Accounts Receivable-Utility Billing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30"/>
            <a:ext cx="838199" cy="862550"/>
          </a:xfrm>
        </p:spPr>
        <p:txBody>
          <a:bodyPr/>
          <a:lstStyle/>
          <a:p>
            <a:fld id="{9FF96B15-8338-45D5-A943-561235072D66}" type="slidenum">
              <a:rPr lang="en-US" noProof="0" smtClean="0"/>
              <a:t>12</a:t>
            </a:fld>
            <a:endParaRPr lang="en-US" noProof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274" y="2944368"/>
            <a:ext cx="5803840" cy="3328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498" y="1063416"/>
            <a:ext cx="4146428" cy="87736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29867" y="3059288"/>
            <a:ext cx="5734755" cy="116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984248"/>
            <a:ext cx="4351023" cy="2977221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1063416"/>
            <a:ext cx="3755379" cy="519804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Next Meeting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May 16th@ 11:30 am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County assessor presentation, may 13th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05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96" y="1648496"/>
            <a:ext cx="3947632" cy="3850782"/>
          </a:xfrm>
        </p:spPr>
        <p:txBody>
          <a:bodyPr/>
          <a:lstStyle/>
          <a:p>
            <a:r>
              <a:rPr lang="en-US" sz="4400" dirty="0" smtClean="0"/>
              <a:t>Agenda 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*Investment Update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6239" y="2432861"/>
            <a:ext cx="1413709" cy="626861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Budget to Actuals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29448" y="2391508"/>
            <a:ext cx="1330631" cy="66821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Sales Tax Collection</a:t>
            </a:r>
            <a:endParaRPr lang="en-US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Utility Billing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7235" y="5287871"/>
            <a:ext cx="2325688" cy="7747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Vacancies	</a:t>
            </a: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250181"/>
          </a:xfrm>
        </p:spPr>
        <p:txBody>
          <a:bodyPr/>
          <a:lstStyle/>
          <a:p>
            <a:fld id="{9FF96B15-8338-45D5-A943-561235072D66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239" y="708337"/>
            <a:ext cx="1413709" cy="1483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449" y="708337"/>
            <a:ext cx="1330632" cy="1290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773" y="3708649"/>
            <a:ext cx="1598175" cy="13088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358" y="3708649"/>
            <a:ext cx="1257441" cy="1221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53934" y="3708650"/>
            <a:ext cx="1311162" cy="12213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352540" y="5276566"/>
            <a:ext cx="1225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2541" y="708337"/>
            <a:ext cx="1302284" cy="12849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252516" y="2409910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Investments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8" y="2287088"/>
            <a:ext cx="3963347" cy="2970712"/>
          </a:xfrm>
        </p:spPr>
        <p:txBody>
          <a:bodyPr/>
          <a:lstStyle/>
          <a:p>
            <a:r>
              <a:rPr lang="en-US" dirty="0" smtClean="0"/>
              <a:t>General Fund Revenues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</a:t>
            </a:r>
            <a:r>
              <a:rPr lang="en-US" dirty="0" smtClean="0">
                <a:solidFill>
                  <a:schemeClr val="bg1"/>
                </a:solidFill>
              </a:rPr>
              <a:t>82% of Budget for Permits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2540" y="91441"/>
            <a:ext cx="838199" cy="466343"/>
          </a:xfrm>
        </p:spPr>
        <p:txBody>
          <a:bodyPr/>
          <a:lstStyle/>
          <a:p>
            <a:fld id="{9FF96B15-8338-45D5-A943-561235072D66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900" y="1907822"/>
            <a:ext cx="6981943" cy="283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Expenditures</a:t>
            </a:r>
            <a:br>
              <a:rPr lang="en-US" dirty="0" smtClean="0"/>
            </a:br>
            <a:r>
              <a:rPr lang="en-US" dirty="0" smtClean="0"/>
              <a:t>by Category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2540" y="1"/>
            <a:ext cx="838199" cy="512063"/>
          </a:xfrm>
        </p:spPr>
        <p:txBody>
          <a:bodyPr/>
          <a:lstStyle/>
          <a:p>
            <a:fld id="{9FF96B15-8338-45D5-A943-561235072D66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88" y="2287088"/>
            <a:ext cx="7149397" cy="235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8" y="2287088"/>
            <a:ext cx="3885499" cy="2283824"/>
          </a:xfrm>
        </p:spPr>
        <p:txBody>
          <a:bodyPr/>
          <a:lstStyle/>
          <a:p>
            <a:r>
              <a:rPr lang="en-US" dirty="0" smtClean="0"/>
              <a:t>General Fund Expenditures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Department Summary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2540" y="1"/>
            <a:ext cx="838199" cy="512063"/>
          </a:xfrm>
        </p:spPr>
        <p:txBody>
          <a:bodyPr/>
          <a:lstStyle/>
          <a:p>
            <a:fld id="{9FF96B15-8338-45D5-A943-561235072D66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947" y="1478844"/>
            <a:ext cx="6477259" cy="41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Other Funds </a:t>
            </a:r>
            <a:r>
              <a:rPr lang="en-US" dirty="0" smtClean="0"/>
              <a:t>Revenues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excluding General Fund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TBD, $1 million</a:t>
            </a:r>
            <a:br>
              <a:rPr lang="en-US" dirty="0" smtClean="0"/>
            </a:br>
            <a:r>
              <a:rPr lang="en-US" dirty="0" smtClean="0"/>
              <a:t>REET, $1.2 million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2540" y="1"/>
            <a:ext cx="838199" cy="502919"/>
          </a:xfrm>
        </p:spPr>
        <p:txBody>
          <a:bodyPr/>
          <a:lstStyle/>
          <a:p>
            <a:fld id="{9FF96B15-8338-45D5-A943-561235072D66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4" y="1998133"/>
            <a:ext cx="6773085" cy="275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99" y="2067196"/>
            <a:ext cx="3438881" cy="2283824"/>
          </a:xfrm>
        </p:spPr>
        <p:txBody>
          <a:bodyPr/>
          <a:lstStyle/>
          <a:p>
            <a:r>
              <a:rPr lang="en-US" dirty="0" smtClean="0"/>
              <a:t>All Other Funds Expenditures excluding General Fund 001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2540" y="1"/>
            <a:ext cx="838199" cy="585215"/>
          </a:xfrm>
        </p:spPr>
        <p:txBody>
          <a:bodyPr/>
          <a:lstStyle/>
          <a:p>
            <a:fld id="{9FF96B15-8338-45D5-A943-561235072D66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868" y="2067196"/>
            <a:ext cx="6686472" cy="256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5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8010659" y="2356834"/>
            <a:ext cx="36189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2024 Sales Tax</a:t>
            </a:r>
          </a:p>
          <a:p>
            <a:endParaRPr lang="en-US" dirty="0" smtClean="0"/>
          </a:p>
          <a:p>
            <a:r>
              <a:rPr lang="en-US" dirty="0" smtClean="0"/>
              <a:t>March Collection up 4.1%</a:t>
            </a:r>
          </a:p>
          <a:p>
            <a:endParaRPr lang="en-US" dirty="0" smtClean="0"/>
          </a:p>
          <a:p>
            <a:r>
              <a:rPr lang="en-US" dirty="0" smtClean="0"/>
              <a:t>Construction up 18.5%</a:t>
            </a:r>
          </a:p>
          <a:p>
            <a:endParaRPr lang="en-US" dirty="0" smtClean="0"/>
          </a:p>
          <a:p>
            <a:r>
              <a:rPr lang="en-US" dirty="0" smtClean="0"/>
              <a:t>Non-Construction up 1.5%</a:t>
            </a:r>
          </a:p>
          <a:p>
            <a:endParaRPr lang="en-US" dirty="0" smtClean="0"/>
          </a:p>
          <a:p>
            <a:r>
              <a:rPr lang="en-US" dirty="0" smtClean="0"/>
              <a:t>Reflects January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6" y="295729"/>
            <a:ext cx="7028683" cy="640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1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2540" y="60961"/>
            <a:ext cx="838199" cy="548640"/>
          </a:xfrm>
        </p:spPr>
        <p:txBody>
          <a:bodyPr/>
          <a:lstStyle/>
          <a:p>
            <a:fld id="{9FF96B15-8338-45D5-A943-561235072D66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6" y="715699"/>
            <a:ext cx="10035783" cy="509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45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0D0EAE-52CD-493E-A174-3A7CD0E9C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83CA34-C6E2-49BA-ACFF-78ADEC0C28FA}">
  <ds:schemaRefs>
    <ds:schemaRef ds:uri="http://schemas.microsoft.com/office/2006/documentManagement/types"/>
    <ds:schemaRef ds:uri="http://purl.org/dc/dcmitype/"/>
    <ds:schemaRef ds:uri="71af3243-3dd4-4a8d-8c0d-dd76da1f02a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Beginning of the year procedures</Template>
  <TotalTime>0</TotalTime>
  <Words>206</Words>
  <Application>Microsoft Office PowerPoint</Application>
  <PresentationFormat>Widescreen</PresentationFormat>
  <Paragraphs>46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Finance Committee March 2024 Update</vt:lpstr>
      <vt:lpstr>Agenda   *Investment Update    </vt:lpstr>
      <vt:lpstr>General Fund Revenues  *82% of Budget for Permits  </vt:lpstr>
      <vt:lpstr>General Fund Expenditures by Category    </vt:lpstr>
      <vt:lpstr>General Fund Expenditures  Department Summary   </vt:lpstr>
      <vt:lpstr>All Other Funds Revenues excluding General Fund 001  TBD, $1 million REET, $1.2 million   </vt:lpstr>
      <vt:lpstr>All Other Funds Expenditures excluding General Fund 001  </vt:lpstr>
      <vt:lpstr>PowerPoint Presentation</vt:lpstr>
      <vt:lpstr>PowerPoint Presentation</vt:lpstr>
      <vt:lpstr>Total Open Jobs in 2024: 61  Active Recruitments: 26 Filled positions: 30 </vt:lpstr>
      <vt:lpstr>Budgeted, Not Actively Recruiting: 5  </vt:lpstr>
      <vt:lpstr>Accounts Receivable-Utility Billing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2023-09-15T17:06:35Z</dcterms:created>
  <dcterms:modified xsi:type="dcterms:W3CDTF">2024-04-18T15:12:35Z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