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8" r:id="rId6"/>
    <p:sldId id="274" r:id="rId7"/>
    <p:sldId id="273" r:id="rId8"/>
    <p:sldId id="284" r:id="rId9"/>
    <p:sldId id="289" r:id="rId10"/>
    <p:sldId id="280" r:id="rId11"/>
    <p:sldId id="277" r:id="rId12"/>
    <p:sldId id="278" r:id="rId13"/>
    <p:sldId id="279" r:id="rId14"/>
    <p:sldId id="282" r:id="rId15"/>
    <p:sldId id="283" r:id="rId16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5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2/15/2024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72529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Finance Committee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January 2024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15, 2024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6" y="2287088"/>
            <a:ext cx="3962772" cy="2283824"/>
          </a:xfrm>
        </p:spPr>
        <p:txBody>
          <a:bodyPr/>
          <a:lstStyle/>
          <a:p>
            <a:r>
              <a:rPr lang="en-US" dirty="0" smtClean="0"/>
              <a:t>Budgeted, Not Actively Recruiting: </a:t>
            </a:r>
            <a:r>
              <a:rPr lang="en-US" dirty="0" smtClean="0"/>
              <a:t>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257" y="2287088"/>
            <a:ext cx="6736216" cy="176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295729"/>
            <a:ext cx="8761413" cy="767687"/>
          </a:xfrm>
        </p:spPr>
        <p:txBody>
          <a:bodyPr/>
          <a:lstStyle/>
          <a:p>
            <a:r>
              <a:rPr lang="en-US" sz="3200" dirty="0" smtClean="0"/>
              <a:t>Accounts Receivable-Utility Billing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554663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274" y="2944368"/>
            <a:ext cx="5803840" cy="332841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7728" y="2944368"/>
            <a:ext cx="5053011" cy="1243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032" y="1063416"/>
            <a:ext cx="4151765" cy="9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984248"/>
            <a:ext cx="4351023" cy="297722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1063416"/>
            <a:ext cx="3755379" cy="519804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Next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March  14th</a:t>
            </a:r>
            <a:r>
              <a:rPr lang="en-US" dirty="0" smtClean="0">
                <a:solidFill>
                  <a:schemeClr val="tx1"/>
                </a:solidFill>
              </a:rPr>
              <a:t>@ 11:30 am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Medical insurance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review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Council retreat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February 22nd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044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6" y="708337"/>
            <a:ext cx="3947632" cy="4790941"/>
          </a:xfrm>
        </p:spPr>
        <p:txBody>
          <a:bodyPr/>
          <a:lstStyle/>
          <a:p>
            <a:r>
              <a:rPr lang="en-US" sz="4400" dirty="0" smtClean="0"/>
              <a:t>Agenda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*Liability Insurance</a:t>
            </a:r>
            <a:br>
              <a:rPr lang="en-US" sz="4400" dirty="0" smtClean="0"/>
            </a:br>
            <a:r>
              <a:rPr lang="en-US" sz="4400" dirty="0" smtClean="0"/>
              <a:t>Presentation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239" y="2432861"/>
            <a:ext cx="1413709" cy="626861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Budget to Actuals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29448" y="2391508"/>
            <a:ext cx="1330631" cy="66821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Sales Tax Collection</a:t>
            </a: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Utility Billing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7235" y="5287871"/>
            <a:ext cx="2325688" cy="7747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Vacancies	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239" y="708337"/>
            <a:ext cx="1413709" cy="1483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449" y="708337"/>
            <a:ext cx="1330632" cy="1290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773" y="3708649"/>
            <a:ext cx="1598175" cy="1308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449" y="3708649"/>
            <a:ext cx="1330630" cy="13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8" y="2287088"/>
            <a:ext cx="3963347" cy="2970712"/>
          </a:xfrm>
        </p:spPr>
        <p:txBody>
          <a:bodyPr/>
          <a:lstStyle/>
          <a:p>
            <a:r>
              <a:rPr lang="en-US" dirty="0" smtClean="0"/>
              <a:t>General Fund Revenues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*Franchises from Waste Management, $493,265 and Comcast, $165,731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91441"/>
            <a:ext cx="838199" cy="466343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1" y="1506828"/>
            <a:ext cx="6499404" cy="35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Expenditures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1"/>
            <a:ext cx="838199" cy="512063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21" y="1725769"/>
            <a:ext cx="7102819" cy="29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9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Other Funds </a:t>
            </a:r>
            <a:r>
              <a:rPr lang="en-US" dirty="0" smtClean="0"/>
              <a:t>Revenues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excluding General Fund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*Intergovernmental includes grants (WSDOT, DOC, CDBG, others)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*Taxes include TBD, $334,496, and REET, $553,686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1"/>
            <a:ext cx="838199" cy="502919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366" y="1854992"/>
            <a:ext cx="6921388" cy="28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7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99" y="2067196"/>
            <a:ext cx="3438881" cy="2283824"/>
          </a:xfrm>
        </p:spPr>
        <p:txBody>
          <a:bodyPr/>
          <a:lstStyle/>
          <a:p>
            <a:r>
              <a:rPr lang="en-US" dirty="0" smtClean="0"/>
              <a:t>All Other Funds Expenditures excluding General Fund 001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1"/>
            <a:ext cx="838199" cy="585215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826" y="1313645"/>
            <a:ext cx="6983980" cy="34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5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8010659" y="2356834"/>
            <a:ext cx="3618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2024 Sales Tax</a:t>
            </a:r>
          </a:p>
          <a:p>
            <a:endParaRPr lang="en-US" dirty="0" smtClean="0"/>
          </a:p>
          <a:p>
            <a:r>
              <a:rPr lang="en-US" dirty="0" smtClean="0"/>
              <a:t>January Collection up 3.3%</a:t>
            </a:r>
          </a:p>
          <a:p>
            <a:endParaRPr lang="en-US" dirty="0" smtClean="0"/>
          </a:p>
          <a:p>
            <a:r>
              <a:rPr lang="en-US" dirty="0" smtClean="0"/>
              <a:t>Construction up 6.6%</a:t>
            </a:r>
          </a:p>
          <a:p>
            <a:endParaRPr lang="en-US" dirty="0" smtClean="0"/>
          </a:p>
          <a:p>
            <a:r>
              <a:rPr lang="en-US" dirty="0" smtClean="0"/>
              <a:t>Non-Construction up 2.5%</a:t>
            </a:r>
          </a:p>
          <a:p>
            <a:endParaRPr lang="en-US" dirty="0" smtClean="0"/>
          </a:p>
          <a:p>
            <a:r>
              <a:rPr lang="en-US" dirty="0" smtClean="0"/>
              <a:t>Reflects December data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892486"/>
              </p:ext>
            </p:extLst>
          </p:nvPr>
        </p:nvGraphicFramePr>
        <p:xfrm>
          <a:off x="90152" y="0"/>
          <a:ext cx="7456868" cy="67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8029696" imgH="8429770" progId="Excel.Sheet.12">
                  <p:embed/>
                </p:oleObj>
              </mc:Choice>
              <mc:Fallback>
                <p:oleObj name="Worksheet" r:id="rId3" imgW="8029696" imgH="8429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52" y="0"/>
                        <a:ext cx="7456868" cy="679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51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60961"/>
            <a:ext cx="838199" cy="548640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1" y="914182"/>
            <a:ext cx="9611338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4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6" y="2287088"/>
            <a:ext cx="3511166" cy="2283824"/>
          </a:xfrm>
        </p:spPr>
        <p:txBody>
          <a:bodyPr/>
          <a:lstStyle/>
          <a:p>
            <a:r>
              <a:rPr lang="en-US" dirty="0" smtClean="0"/>
              <a:t>Total Open Jobs in 2024: 44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Active Recruitments: 18</a:t>
            </a:r>
            <a:br>
              <a:rPr lang="en-US" dirty="0" smtClean="0"/>
            </a:br>
            <a:r>
              <a:rPr lang="en-US" dirty="0" smtClean="0"/>
              <a:t>Filled positions: 20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61249" y="138975"/>
            <a:ext cx="838199" cy="463223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15" y="1382485"/>
            <a:ext cx="6646988" cy="42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67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3CA34-C6E2-49BA-ACFF-78ADEC0C28FA}">
  <ds:schemaRefs>
    <ds:schemaRef ds:uri="http://purl.org/dc/dcmitype/"/>
    <ds:schemaRef ds:uri="71af3243-3dd4-4a8d-8c0d-dd76da1f02a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185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Worksheet</vt:lpstr>
      <vt:lpstr>Finance Committee January 2024 Update</vt:lpstr>
      <vt:lpstr>Agenda   *Liability Insurance Presentation     </vt:lpstr>
      <vt:lpstr>General Fund Revenues  *Franchises from Waste Management, $493,265 and Comcast, $165,731 </vt:lpstr>
      <vt:lpstr>General Fund Expenditures    </vt:lpstr>
      <vt:lpstr>All Other Funds Revenues excluding General Fund 001  *Intergovernmental includes grants (WSDOT, DOC, CDBG, others)  *Taxes include TBD, $334,496, and REET, $553,686</vt:lpstr>
      <vt:lpstr>All Other Funds Expenditures excluding General Fund 001  </vt:lpstr>
      <vt:lpstr>PowerPoint Presentation</vt:lpstr>
      <vt:lpstr>PowerPoint Presentation</vt:lpstr>
      <vt:lpstr>Total Open Jobs in 2024: 44  Active Recruitments: 18 Filled positions: 20 </vt:lpstr>
      <vt:lpstr>Budgeted, Not Actively Recruiting: 6  </vt:lpstr>
      <vt:lpstr>Accounts Receivable-Utility Billing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2023-09-15T17:06:35Z</dcterms:created>
  <dcterms:modified xsi:type="dcterms:W3CDTF">2024-02-15T16:55:56Z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