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</p:sldMasterIdLst>
  <p:notesMasterIdLst>
    <p:notesMasterId r:id="rId12"/>
  </p:notesMasterIdLst>
  <p:sldIdLst>
    <p:sldId id="329" r:id="rId2"/>
    <p:sldId id="330" r:id="rId3"/>
    <p:sldId id="331" r:id="rId4"/>
    <p:sldId id="337" r:id="rId5"/>
    <p:sldId id="332" r:id="rId6"/>
    <p:sldId id="341" r:id="rId7"/>
    <p:sldId id="340" r:id="rId8"/>
    <p:sldId id="336" r:id="rId9"/>
    <p:sldId id="339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5522EE-BEBB-4DAC-8BB2-63924F47DE76}">
          <p14:sldIdLst>
            <p14:sldId id="329"/>
            <p14:sldId id="330"/>
            <p14:sldId id="331"/>
            <p14:sldId id="337"/>
            <p14:sldId id="332"/>
            <p14:sldId id="341"/>
            <p14:sldId id="340"/>
            <p14:sldId id="336"/>
            <p14:sldId id="339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0" autoAdjust="0"/>
    <p:restoredTop sz="86420" autoAdjust="0"/>
  </p:normalViewPr>
  <p:slideViewPr>
    <p:cSldViewPr snapToGrid="0">
      <p:cViewPr varScale="1">
        <p:scale>
          <a:sx n="139" d="100"/>
          <a:sy n="139" d="100"/>
        </p:scale>
        <p:origin x="684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00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74118-7EFC-44E5-A403-DCB7C509077D}" type="datetimeFigureOut">
              <a:rPr lang="en-US" smtClean="0"/>
              <a:t>11/14/2025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7763-528E-432C-9CE4-BA3579514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8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6981F-6758-4E8C-A2A1-1FA0BE586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2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reviews the relative transportation documents including the Transportation Element and CFP from the General Comprehensive Plan as the basis for our 20-year planning period.  This may include specific master plans.  Every two years the City adopts a budget from projects within its Capital Improvement Plan.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2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year, we modified the TIP based on previous years to clean up the document.  This will help as we transition to </a:t>
            </a:r>
            <a:r>
              <a:rPr lang="en-US" dirty="0" err="1"/>
              <a:t>OpenGov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list includes some of the TIP projects that will be completed or will be complete in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7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projects were added to the TIP.  </a:t>
            </a:r>
          </a:p>
          <a:p>
            <a:r>
              <a:rPr lang="en-US" dirty="0"/>
              <a:t>Pinewood – 84</a:t>
            </a:r>
            <a:r>
              <a:rPr lang="en-US" baseline="30000" dirty="0"/>
              <a:t>th</a:t>
            </a:r>
            <a:r>
              <a:rPr lang="en-US" dirty="0"/>
              <a:t> ST NE SRTS Grant $1,082,000 towards construction</a:t>
            </a:r>
          </a:p>
          <a:p>
            <a:r>
              <a:rPr lang="en-US" dirty="0"/>
              <a:t>55</a:t>
            </a:r>
            <a:r>
              <a:rPr lang="en-US" baseline="30000" dirty="0"/>
              <a:t>th</a:t>
            </a:r>
            <a:r>
              <a:rPr lang="en-US" dirty="0"/>
              <a:t> Sidewalk – project addition to provide pedestrian access to MNW</a:t>
            </a:r>
          </a:p>
          <a:p>
            <a:r>
              <a:rPr lang="en-US" dirty="0"/>
              <a:t>State Ave – 116</a:t>
            </a:r>
            <a:r>
              <a:rPr lang="en-US" baseline="30000" dirty="0"/>
              <a:t>th</a:t>
            </a:r>
            <a:r>
              <a:rPr lang="en-US" dirty="0"/>
              <a:t> to Spur track includes a federal grant in the amount of $746,000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6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of these are listed streets were previously listed in the incorrect category and are now represented as new street segments.  SR9/92 intersection was broken out as a new intersection improvement to convert the signalized intersection to a roundabout.  This project is one of our legislative priorities.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projects were modified based on updates from the comprehensive plan or to demonstrate what is complete.   For example, the 88</a:t>
            </a:r>
            <a:r>
              <a:rPr lang="en-US" baseline="30000" dirty="0"/>
              <a:t>th</a:t>
            </a:r>
            <a:r>
              <a:rPr lang="en-US" dirty="0"/>
              <a:t> corridor project was split into two phases.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Generalizations: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Federal funding relatively consistent over next 3 years; typically not awarded more than 2 years before project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Majority of state funding for I-5/4</a:t>
            </a:r>
            <a:r>
              <a:rPr lang="en-US" baseline="30000" dirty="0"/>
              <a:t>th</a:t>
            </a:r>
            <a:r>
              <a:rPr lang="en-US" dirty="0"/>
              <a:t> St-88</a:t>
            </a:r>
            <a:r>
              <a:rPr lang="en-US" baseline="30000" dirty="0"/>
              <a:t>th</a:t>
            </a:r>
            <a:r>
              <a:rPr lang="en-US" dirty="0"/>
              <a:t> St and 156</a:t>
            </a:r>
            <a:r>
              <a:rPr lang="en-US" baseline="30000" dirty="0"/>
              <a:t>th</a:t>
            </a:r>
            <a:r>
              <a:rPr lang="en-US" dirty="0"/>
              <a:t> St interchanges. Otherwise 156</a:t>
            </a:r>
            <a:r>
              <a:rPr lang="en-US" baseline="30000" dirty="0"/>
              <a:t>th</a:t>
            </a:r>
            <a:r>
              <a:rPr lang="en-US" dirty="0"/>
              <a:t> BNSF overcrossing design (~$5m).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 of federal 10-15% of all non-development next three years.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Grants still account for significant amount of transportation project funding.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7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Generalizations: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Omitting WSDOT interchange &amp; developer funds, City funds 18-28% in 26-28 → leveraging of City funds for grant/appropriation funds.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Developers incl. TIF – Estimate range from 25-35% of all transportation improvement funding.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“Unsecured” $300k funding in 2026 </a:t>
            </a:r>
            <a:r>
              <a:rPr lang="en-US"/>
              <a:t>and after is </a:t>
            </a:r>
            <a:r>
              <a:rPr lang="en-US" dirty="0"/>
              <a:t>for annual sidewalk &amp; bicycle programs, included for potential small scale grant opportunities or City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E7763-528E-432C-9CE4-BA35795149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7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AE93-26D9-4989-9B0F-1E2377C00725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9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9CD4-2DD5-44A1-AC4A-6E200F77630E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7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CD2C-111D-41A9-BD3E-473243ED19B1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A511-8230-4715-BFCC-44409F889304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28C4-EC3E-4AEA-B4F7-AAC4BE3E6DF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80E9-4E6F-47A6-94A2-F1FA5126B473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7A9C-11F2-4DB4-9575-31A3D1F64DD5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2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1859-03E9-499F-ADBE-2162671736ED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3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05D-5C44-42B0-AF44-8DC274DC2FEB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8A9-E9F2-436F-8334-F85016F48FC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8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79CA-87E5-45E5-BF93-2452EFB80C10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8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BAEA4-ED0C-7B96-28F5-4D4DD5ADD89E}"/>
              </a:ext>
            </a:extLst>
          </p:cNvPr>
          <p:cNvSpPr/>
          <p:nvPr userDrawn="1"/>
        </p:nvSpPr>
        <p:spPr>
          <a:xfrm>
            <a:off x="0" y="6271404"/>
            <a:ext cx="12192000" cy="586596"/>
          </a:xfrm>
          <a:prstGeom prst="rect">
            <a:avLst/>
          </a:prstGeom>
          <a:solidFill>
            <a:srgbClr val="00524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750" y="634798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5B06-FFE3-4FEB-80D8-DF1C9AC32ADA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4075" y="635262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685F-04C7-4726-BA68-1DC4C99241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41FB0-76BE-70FE-709B-99867337D0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8" y="6352620"/>
            <a:ext cx="2208363" cy="4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71404"/>
            <a:ext cx="12192000" cy="586596"/>
          </a:xfrm>
          <a:prstGeom prst="rect">
            <a:avLst/>
          </a:prstGeom>
          <a:solidFill>
            <a:srgbClr val="00524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8" y="6352620"/>
            <a:ext cx="2208363" cy="424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0D496-2B2C-F81A-6409-1A4CD02C1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2026-2031</a:t>
            </a:r>
            <a:br>
              <a:rPr lang="en-US" dirty="0"/>
            </a:br>
            <a:r>
              <a:rPr lang="en-US" dirty="0"/>
              <a:t>Transportation Improvement </a:t>
            </a:r>
            <a:br>
              <a:rPr lang="en-US" dirty="0"/>
            </a:br>
            <a:r>
              <a:rPr lang="en-US" dirty="0"/>
              <a:t>Program (TIP)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52E2B-ACAB-C3A5-8957-05BB33DD9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Jeff Laycock, Engineering Services Director</a:t>
            </a:r>
          </a:p>
        </p:txBody>
      </p:sp>
    </p:spTree>
    <p:extLst>
      <p:ext uri="{BB962C8B-B14F-4D97-AF65-F5344CB8AC3E}">
        <p14:creationId xmlns:p14="http://schemas.microsoft.com/office/powerpoint/2010/main" val="100578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4341-5B6E-CC3B-ED00-6A733755C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7376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CA6F-6C8C-3D0A-9D96-9A5A5076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Planning &amp; Implementation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830E00-8B7D-09ED-3A32-391DB823F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938763"/>
              </p:ext>
            </p:extLst>
          </p:nvPr>
        </p:nvGraphicFramePr>
        <p:xfrm>
          <a:off x="838200" y="1825625"/>
          <a:ext cx="10515597" cy="4363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49831">
                  <a:extLst>
                    <a:ext uri="{9D8B030D-6E8A-4147-A177-3AD203B41FA5}">
                      <a16:colId xmlns:a16="http://schemas.microsoft.com/office/drawing/2014/main" val="2073263071"/>
                    </a:ext>
                  </a:extLst>
                </a:gridCol>
                <a:gridCol w="3660567">
                  <a:extLst>
                    <a:ext uri="{9D8B030D-6E8A-4147-A177-3AD203B41FA5}">
                      <a16:colId xmlns:a16="http://schemas.microsoft.com/office/drawing/2014/main" val="18889732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29213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Near-Term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10843"/>
                  </a:ext>
                </a:extLst>
              </a:tr>
              <a:tr h="1671447">
                <a:tc rowSpan="2">
                  <a:txBody>
                    <a:bodyPr/>
                    <a:lstStyle/>
                    <a:p>
                      <a:r>
                        <a:rPr lang="en-US" u="sng" dirty="0"/>
                        <a:t>Comprehensive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Transportation Element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Capital Facilities Plan (CFP)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Consistent with regional long-range plans (PSRC)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r>
                        <a:rPr lang="en-US" u="sng" dirty="0"/>
                        <a:t>Master Plans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Sub-areas of 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Incorporated into Comp.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r>
                        <a:rPr lang="en-US" u="sng" dirty="0"/>
                        <a:t>Transportation</a:t>
                      </a:r>
                      <a:r>
                        <a:rPr lang="en-US" u="sng" baseline="0" dirty="0"/>
                        <a:t> Impact Fee (TIF)</a:t>
                      </a:r>
                      <a:endParaRPr lang="en-US" u="non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Funding based on demand created by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u="sng" dirty="0"/>
                        <a:t>Six-Year Transportation Imp. Program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u="sng" dirty="0"/>
                        <a:t>(TIP)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Includes capital &amp; developer improvements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Identify planned funding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Required for state &amp; federal funds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Regional TIP (PSRC)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u="sng" dirty="0"/>
                        <a:t>City Budget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Capital Improvement Program (CIP)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2-year adopted funding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6-year funding plan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u="sng" dirty="0"/>
                        <a:t>Transportation Benefit Dist. (TBD)</a:t>
                      </a:r>
                      <a:endParaRPr lang="en-US" u="none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Sales</a:t>
                      </a:r>
                      <a:r>
                        <a:rPr lang="en-US" u="none" baseline="0" dirty="0"/>
                        <a:t> tax to preserve, maintain, &amp; expand infrastructure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977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Land Use Permits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“Concurrency”</a:t>
                      </a:r>
                      <a:r>
                        <a:rPr lang="en-US" baseline="0" dirty="0"/>
                        <a:t> with Comp. Plan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Transp. Impact Studies for each development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Mitigate direct impacts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Preliminary design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Construction Permits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Detailed design review of development proposals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Consistent</a:t>
                      </a:r>
                      <a:r>
                        <a:rPr lang="en-US" baseline="0" dirty="0"/>
                        <a:t> with land use approval conditions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1091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4C9F1D8-0656-5862-350B-97E24EC0013F}"/>
              </a:ext>
            </a:extLst>
          </p:cNvPr>
          <p:cNvSpPr/>
          <p:nvPr/>
        </p:nvSpPr>
        <p:spPr>
          <a:xfrm>
            <a:off x="4187952" y="2231135"/>
            <a:ext cx="3657600" cy="2377441"/>
          </a:xfrm>
          <a:prstGeom prst="rect">
            <a:avLst/>
          </a:prstGeom>
          <a:noFill/>
          <a:ln w="50800"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A554D-38D7-9D7F-C42B-B5684C3E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0EE7-8BCF-4DC8-4FE7-C9AACA05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2026-2031 TIP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F161-A0E2-DFBE-7A54-53599D71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Annual adoption required by RCW 35.77.010</a:t>
            </a:r>
          </a:p>
          <a:p>
            <a:r>
              <a:rPr lang="en-US" dirty="0"/>
              <a:t>Transportation projects included:</a:t>
            </a:r>
          </a:p>
          <a:p>
            <a:pPr lvl="1"/>
            <a:r>
              <a:rPr lang="en-US" dirty="0"/>
              <a:t>Transportation Element “short term” &amp; developer activity</a:t>
            </a:r>
          </a:p>
          <a:p>
            <a:pPr lvl="1"/>
            <a:r>
              <a:rPr lang="en-US" dirty="0"/>
              <a:t>Capital Improvement Plan (CIP)</a:t>
            </a:r>
          </a:p>
          <a:p>
            <a:pPr lvl="1"/>
            <a:r>
              <a:rPr lang="en-US" dirty="0"/>
              <a:t>Other funding pursuits, e.g. safety &amp; maintenance grants, general programs</a:t>
            </a:r>
          </a:p>
          <a:p>
            <a:r>
              <a:rPr lang="en-US" dirty="0"/>
              <a:t>Split “Traffic Safety” &amp; “Intersection” groups</a:t>
            </a:r>
          </a:p>
          <a:p>
            <a:r>
              <a:rPr lang="en-US" dirty="0"/>
              <a:t>Estimated expenses/funds &amp; schedule</a:t>
            </a:r>
          </a:p>
          <a:p>
            <a:pPr lvl="1"/>
            <a:r>
              <a:rPr lang="en-US" dirty="0"/>
              <a:t>CIP (City budget)</a:t>
            </a:r>
          </a:p>
          <a:p>
            <a:pPr lvl="1"/>
            <a:r>
              <a:rPr lang="en-US" dirty="0"/>
              <a:t>Transportation Element cost estimates if not in CIP</a:t>
            </a:r>
          </a:p>
          <a:p>
            <a:pPr lvl="2"/>
            <a:r>
              <a:rPr lang="en-US" dirty="0"/>
              <a:t>Developer constructed:  cost est. 3 or 6 years based on activity</a:t>
            </a:r>
          </a:p>
          <a:p>
            <a:pPr lvl="1"/>
            <a:r>
              <a:rPr lang="en-US" dirty="0"/>
              <a:t>Modified/updated based on grant application proposals or funding agreement if more detailed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16A68-1C4E-0997-B6A9-5949C136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0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DF0AF-A097-41C2-022E-075DDCCB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F69C-A2ED-7253-C444-D226883A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2025-2030</a:t>
            </a:r>
            <a:r>
              <a:rPr lang="en-US" dirty="0"/>
              <a:t> TIP Summary –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A536-3A6C-D334-B247-878D3361D0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Active Transportation Modes</a:t>
            </a:r>
          </a:p>
          <a:p>
            <a:r>
              <a:rPr lang="en-US" dirty="0"/>
              <a:t>Cascade Elementary Safe Routes to School – 100</a:t>
            </a:r>
            <a:r>
              <a:rPr lang="en-US" baseline="30000" dirty="0"/>
              <a:t>th</a:t>
            </a:r>
            <a:r>
              <a:rPr lang="en-US" dirty="0"/>
              <a:t> St NE</a:t>
            </a:r>
          </a:p>
          <a:p>
            <a:pPr marL="0" indent="0">
              <a:buNone/>
            </a:pPr>
            <a:r>
              <a:rPr lang="en-US" u="sng" dirty="0"/>
              <a:t>Intersection</a:t>
            </a:r>
            <a:endParaRPr lang="en-US" dirty="0"/>
          </a:p>
          <a:p>
            <a:r>
              <a:rPr lang="en-US" dirty="0"/>
              <a:t>53</a:t>
            </a:r>
            <a:r>
              <a:rPr lang="en-US" baseline="30000" dirty="0"/>
              <a:t>rd</a:t>
            </a:r>
            <a:r>
              <a:rPr lang="en-US" dirty="0"/>
              <a:t> Ave NE/</a:t>
            </a:r>
          </a:p>
          <a:p>
            <a:pPr marL="0" indent="0">
              <a:buNone/>
            </a:pPr>
            <a:r>
              <a:rPr lang="en-US" dirty="0"/>
              <a:t>61</a:t>
            </a:r>
            <a:r>
              <a:rPr lang="en-US" baseline="30000" dirty="0"/>
              <a:t>st</a:t>
            </a:r>
            <a:r>
              <a:rPr lang="en-US" dirty="0"/>
              <a:t> St 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B0197-9D61-4EE7-6AB9-D71DD16628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Pavement Preservation</a:t>
            </a:r>
            <a:endParaRPr lang="en-US" dirty="0"/>
          </a:p>
          <a:p>
            <a:r>
              <a:rPr lang="en-US" dirty="0"/>
              <a:t>67</a:t>
            </a:r>
            <a:r>
              <a:rPr lang="en-US" baseline="30000" dirty="0"/>
              <a:t>th</a:t>
            </a:r>
            <a:r>
              <a:rPr lang="en-US" dirty="0"/>
              <a:t> Ave NE Overlay</a:t>
            </a:r>
          </a:p>
          <a:p>
            <a:r>
              <a:rPr lang="en-US" dirty="0"/>
              <a:t>2025 Pavement Preservation Project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Joint Agency</a:t>
            </a:r>
            <a:endParaRPr lang="en-US" dirty="0"/>
          </a:p>
          <a:p>
            <a:r>
              <a:rPr lang="en-US" dirty="0"/>
              <a:t>SR 529</a:t>
            </a:r>
            <a:br>
              <a:rPr lang="en-US" dirty="0"/>
            </a:br>
            <a:r>
              <a:rPr lang="en-US" dirty="0"/>
              <a:t>Interchange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55012-91B7-3322-92CA-7F65C57B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 descr="A picture containing tree, building, stone&#10;&#10;AI-generated content may be incorrect.">
            <a:extLst>
              <a:ext uri="{FF2B5EF4-FFF2-40B4-BE49-F238E27FC236}">
                <a16:creationId xmlns:a16="http://schemas.microsoft.com/office/drawing/2014/main" id="{EA9739EA-F922-91A4-D87D-80759EAD13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091851" y="2792618"/>
            <a:ext cx="2224500" cy="3497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8E7958-37C5-0B5F-22EF-49F3A0A24E34}"/>
              </a:ext>
            </a:extLst>
          </p:cNvPr>
          <p:cNvSpPr txBox="1"/>
          <p:nvPr/>
        </p:nvSpPr>
        <p:spPr>
          <a:xfrm>
            <a:off x="8476488" y="5665343"/>
            <a:ext cx="346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73</a:t>
            </a:r>
            <a:r>
              <a:rPr lang="en-US" sz="1200" i="1" baseline="30000" dirty="0"/>
              <a:t>rd</a:t>
            </a:r>
            <a:r>
              <a:rPr lang="en-US" sz="1200" i="1" dirty="0"/>
              <a:t> Dr NE, north of 49</a:t>
            </a:r>
            <a:r>
              <a:rPr lang="en-US" sz="1200" i="1" baseline="30000" dirty="0"/>
              <a:t>th</a:t>
            </a:r>
            <a:r>
              <a:rPr lang="en-US" sz="1200" i="1" dirty="0"/>
              <a:t> Pl</a:t>
            </a:r>
          </a:p>
        </p:txBody>
      </p:sp>
      <p:pic>
        <p:nvPicPr>
          <p:cNvPr id="6" name="Picture 5" descr="A picture containing text, road, sky, outdoor&#10;&#10;AI-generated content may be incorrect.">
            <a:extLst>
              <a:ext uri="{FF2B5EF4-FFF2-40B4-BE49-F238E27FC236}">
                <a16:creationId xmlns:a16="http://schemas.microsoft.com/office/drawing/2014/main" id="{6340F760-4E86-9899-F8C7-B9575086F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3204971"/>
            <a:ext cx="2909316" cy="2183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3AC52-3AD9-20CF-B161-215E5864BA50}"/>
              </a:ext>
            </a:extLst>
          </p:cNvPr>
          <p:cNvSpPr txBox="1"/>
          <p:nvPr/>
        </p:nvSpPr>
        <p:spPr>
          <a:xfrm>
            <a:off x="2996184" y="5388344"/>
            <a:ext cx="346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53</a:t>
            </a:r>
            <a:r>
              <a:rPr lang="en-US" sz="1200" i="1" baseline="30000" dirty="0"/>
              <a:t>rd</a:t>
            </a:r>
            <a:r>
              <a:rPr lang="en-US" sz="1200" i="1" dirty="0"/>
              <a:t>/61</a:t>
            </a:r>
            <a:r>
              <a:rPr lang="en-US" sz="1200" i="1" baseline="30000" dirty="0"/>
              <a:t>st</a:t>
            </a:r>
            <a:r>
              <a:rPr lang="en-US" sz="1200" i="1" dirty="0"/>
              <a:t> Intersection</a:t>
            </a:r>
          </a:p>
        </p:txBody>
      </p:sp>
    </p:spTree>
    <p:extLst>
      <p:ext uri="{BB962C8B-B14F-4D97-AF65-F5344CB8AC3E}">
        <p14:creationId xmlns:p14="http://schemas.microsoft.com/office/powerpoint/2010/main" val="408330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D0CAD-6ED5-51E5-5F3F-733B21BD1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C0825E-F133-0D66-0DFF-74E206E7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563" y="631711"/>
            <a:ext cx="5058480" cy="5221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96FAA-4622-3CA1-3F47-26D1E7FD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2026-2031 TIP Summary –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74283-3940-88CA-B353-6E80CCD9D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69593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Active Transportation Modes</a:t>
            </a:r>
          </a:p>
          <a:p>
            <a:r>
              <a:rPr lang="en-US" dirty="0"/>
              <a:t>Pinewood Elem. Safe Routes to School</a:t>
            </a:r>
          </a:p>
          <a:p>
            <a:r>
              <a:rPr lang="en-US" dirty="0"/>
              <a:t>55</a:t>
            </a:r>
            <a:r>
              <a:rPr lang="en-US" baseline="30000" dirty="0"/>
              <a:t>th</a:t>
            </a:r>
            <a:r>
              <a:rPr lang="en-US" dirty="0"/>
              <a:t> Ave Sidewalk – 110</a:t>
            </a:r>
            <a:r>
              <a:rPr lang="en-US" baseline="30000" dirty="0"/>
              <a:t>th</a:t>
            </a:r>
            <a:r>
              <a:rPr lang="en-US" dirty="0"/>
              <a:t> St to 95</a:t>
            </a:r>
            <a:r>
              <a:rPr lang="en-US" baseline="30000" dirty="0"/>
              <a:t>th</a:t>
            </a:r>
            <a:r>
              <a:rPr lang="en-US" dirty="0"/>
              <a:t> Pl</a:t>
            </a:r>
          </a:p>
          <a:p>
            <a:r>
              <a:rPr lang="en-US" dirty="0"/>
              <a:t>Annual Bicycle Program </a:t>
            </a:r>
            <a:r>
              <a:rPr lang="en-US" sz="1900" i="1" dirty="0"/>
              <a:t>*for opportunities</a:t>
            </a:r>
            <a:endParaRPr lang="en-US" i="1" dirty="0"/>
          </a:p>
          <a:p>
            <a:pPr marL="0" indent="0">
              <a:buNone/>
            </a:pPr>
            <a:r>
              <a:rPr lang="en-US" u="sng" dirty="0"/>
              <a:t>Intersections</a:t>
            </a:r>
          </a:p>
          <a:p>
            <a:r>
              <a:rPr lang="en-US" dirty="0"/>
              <a:t>State Ave/88</a:t>
            </a:r>
            <a:r>
              <a:rPr lang="en-US" baseline="30000" dirty="0"/>
              <a:t>th</a:t>
            </a:r>
            <a:r>
              <a:rPr lang="en-US" dirty="0"/>
              <a:t> St Continuous Flow Intersection</a:t>
            </a:r>
          </a:p>
          <a:p>
            <a:pPr marL="0" indent="0">
              <a:buNone/>
            </a:pPr>
            <a:r>
              <a:rPr lang="en-US" u="sng" dirty="0"/>
              <a:t>Widening</a:t>
            </a:r>
          </a:p>
          <a:p>
            <a:r>
              <a:rPr lang="en-US" dirty="0"/>
              <a:t>152</a:t>
            </a:r>
            <a:r>
              <a:rPr lang="en-US" baseline="30000" dirty="0"/>
              <a:t>nd</a:t>
            </a:r>
            <a:r>
              <a:rPr lang="en-US" dirty="0"/>
              <a:t> St – 51</a:t>
            </a:r>
            <a:r>
              <a:rPr lang="en-US" baseline="30000" dirty="0"/>
              <a:t>st</a:t>
            </a:r>
            <a:r>
              <a:rPr lang="en-US" dirty="0"/>
              <a:t> Ave to City Limits</a:t>
            </a:r>
          </a:p>
          <a:p>
            <a:pPr marL="0" indent="0">
              <a:buNone/>
            </a:pPr>
            <a:r>
              <a:rPr lang="en-US" u="sng" dirty="0"/>
              <a:t>Pavement Preservation</a:t>
            </a:r>
            <a:endParaRPr lang="en-US" dirty="0"/>
          </a:p>
          <a:p>
            <a:r>
              <a:rPr lang="en-US" dirty="0"/>
              <a:t>Pavement Management System Update</a:t>
            </a:r>
          </a:p>
          <a:p>
            <a:r>
              <a:rPr lang="en-US" dirty="0"/>
              <a:t>State Ave – 116</a:t>
            </a:r>
            <a:r>
              <a:rPr lang="en-US" baseline="30000" dirty="0"/>
              <a:t>th</a:t>
            </a:r>
            <a:r>
              <a:rPr lang="en-US" dirty="0"/>
              <a:t> St to Spur Track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BB4F0-300C-D8C5-A28B-1824ACAA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1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C1FA2-2661-37F5-0224-7606C88FA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2E49-7DE6-5789-6A4B-E593C726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2026-2031 TIP Summary – New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B4954-1400-051E-B62F-CABAF2710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10741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New Roads</a:t>
            </a:r>
            <a:endParaRPr lang="en-US" dirty="0"/>
          </a:p>
          <a:p>
            <a:r>
              <a:rPr lang="en-US" dirty="0"/>
              <a:t>SR 9/SR 92 Roundabout</a:t>
            </a:r>
            <a:r>
              <a:rPr lang="en-US" i="1" dirty="0"/>
              <a:t> </a:t>
            </a:r>
            <a:r>
              <a:rPr lang="en-US" sz="1900" i="1" dirty="0"/>
              <a:t>*for new 35</a:t>
            </a:r>
            <a:r>
              <a:rPr lang="en-US" sz="1900" i="1" baseline="30000" dirty="0"/>
              <a:t>th</a:t>
            </a:r>
            <a:r>
              <a:rPr lang="en-US" sz="1900" i="1" dirty="0"/>
              <a:t> St</a:t>
            </a:r>
            <a:endParaRPr lang="en-US" i="1" dirty="0"/>
          </a:p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Ave NE – 172</a:t>
            </a:r>
            <a:r>
              <a:rPr lang="en-US" baseline="30000" dirty="0"/>
              <a:t>nd</a:t>
            </a:r>
            <a:r>
              <a:rPr lang="en-US" dirty="0"/>
              <a:t> St to 169</a:t>
            </a:r>
            <a:r>
              <a:rPr lang="en-US" baseline="30000" dirty="0"/>
              <a:t>th</a:t>
            </a:r>
            <a:r>
              <a:rPr lang="en-US" dirty="0"/>
              <a:t> Pl</a:t>
            </a:r>
          </a:p>
          <a:p>
            <a:r>
              <a:rPr lang="en-US" dirty="0"/>
              <a:t>169</a:t>
            </a:r>
            <a:r>
              <a:rPr lang="en-US" baseline="30000" dirty="0"/>
              <a:t>th</a:t>
            </a:r>
            <a:r>
              <a:rPr lang="en-US" dirty="0"/>
              <a:t> St NE – English Crossing Blvd to 27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r>
              <a:rPr lang="en-US" dirty="0"/>
              <a:t>164</a:t>
            </a:r>
            <a:r>
              <a:rPr lang="en-US" baseline="30000" dirty="0"/>
              <a:t>th</a:t>
            </a:r>
            <a:r>
              <a:rPr lang="en-US" dirty="0"/>
              <a:t> St NE – English Crossing Blvd to 27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 Ave NE – 165</a:t>
            </a:r>
            <a:r>
              <a:rPr lang="en-US" baseline="30000" dirty="0"/>
              <a:t>th</a:t>
            </a:r>
            <a:r>
              <a:rPr lang="en-US" dirty="0"/>
              <a:t> St to 164</a:t>
            </a:r>
            <a:r>
              <a:rPr lang="en-US" baseline="30000" dirty="0"/>
              <a:t>th</a:t>
            </a:r>
            <a:r>
              <a:rPr lang="en-US" dirty="0"/>
              <a:t> St</a:t>
            </a:r>
          </a:p>
          <a:p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St NE – 73</a:t>
            </a:r>
            <a:r>
              <a:rPr lang="en-US" baseline="30000" dirty="0"/>
              <a:t>rd</a:t>
            </a:r>
            <a:r>
              <a:rPr lang="en-US" dirty="0"/>
              <a:t> Ave to 83</a:t>
            </a:r>
            <a:r>
              <a:rPr lang="en-US" baseline="30000" dirty="0"/>
              <a:t>rd</a:t>
            </a:r>
            <a:r>
              <a:rPr lang="en-US" dirty="0"/>
              <a:t> Ave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DC32F-1761-B6CE-E42F-69535D93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5B1F8-9926-2625-700B-57C6FC186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93" y="1779932"/>
            <a:ext cx="4396071" cy="40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1EA0D-2CB9-ED43-17B2-EFE823E0A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0211-0CBF-770E-111A-035A2DEF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2026-2031 TIP Summary – Modified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9F88-4E9A-9246-F6BE-283B3971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036"/>
            <a:ext cx="5356740" cy="47459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Widening</a:t>
            </a:r>
            <a:endParaRPr lang="en-US" dirty="0"/>
          </a:p>
          <a:p>
            <a:r>
              <a:rPr lang="en-US" dirty="0"/>
              <a:t>88</a:t>
            </a:r>
            <a:r>
              <a:rPr lang="en-US" baseline="30000" dirty="0"/>
              <a:t>th</a:t>
            </a:r>
            <a:r>
              <a:rPr lang="en-US" dirty="0"/>
              <a:t> St NE – State Ave to 67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pPr lvl="1"/>
            <a:r>
              <a:rPr lang="en-US" dirty="0"/>
              <a:t>Split into two projects/phases</a:t>
            </a:r>
          </a:p>
          <a:p>
            <a:pPr marL="0" indent="0">
              <a:buNone/>
            </a:pPr>
            <a:r>
              <a:rPr lang="en-US" u="sng" dirty="0"/>
              <a:t>New Roads</a:t>
            </a:r>
          </a:p>
          <a:p>
            <a:r>
              <a:rPr lang="en-US" dirty="0"/>
              <a:t>40</a:t>
            </a:r>
            <a:r>
              <a:rPr lang="en-US" baseline="30000" dirty="0"/>
              <a:t>th</a:t>
            </a:r>
            <a:r>
              <a:rPr lang="en-US" dirty="0"/>
              <a:t> St NE – 73</a:t>
            </a:r>
            <a:r>
              <a:rPr lang="en-US" baseline="30000" dirty="0"/>
              <a:t>rd</a:t>
            </a:r>
            <a:r>
              <a:rPr lang="en-US" dirty="0"/>
              <a:t> Pl to 83</a:t>
            </a:r>
            <a:r>
              <a:rPr lang="en-US" baseline="30000" dirty="0"/>
              <a:t>rd</a:t>
            </a:r>
            <a:r>
              <a:rPr lang="en-US" dirty="0"/>
              <a:t> St</a:t>
            </a:r>
          </a:p>
          <a:p>
            <a:pPr lvl="1"/>
            <a:r>
              <a:rPr lang="en-US" dirty="0"/>
              <a:t>Previously Sunnyside Blvd to 83</a:t>
            </a:r>
            <a:r>
              <a:rPr lang="en-US" baseline="30000" dirty="0"/>
              <a:t>rd</a:t>
            </a:r>
            <a:r>
              <a:rPr lang="en-US" dirty="0"/>
              <a:t> St “widening”</a:t>
            </a:r>
          </a:p>
          <a:p>
            <a:pPr lvl="1"/>
            <a:r>
              <a:rPr lang="en-US" dirty="0"/>
              <a:t>Long-range widening from Sunnyside Blvd to 73</a:t>
            </a:r>
            <a:r>
              <a:rPr lang="en-US" baseline="30000" dirty="0"/>
              <a:t>rd</a:t>
            </a:r>
            <a:r>
              <a:rPr lang="en-US" dirty="0"/>
              <a:t> Pl</a:t>
            </a:r>
          </a:p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Ave NE &amp; 169</a:t>
            </a:r>
            <a:r>
              <a:rPr lang="en-US" baseline="30000" dirty="0"/>
              <a:t>th</a:t>
            </a:r>
            <a:r>
              <a:rPr lang="en-US" dirty="0"/>
              <a:t> St NE</a:t>
            </a:r>
          </a:p>
          <a:p>
            <a:pPr lvl="1"/>
            <a:r>
              <a:rPr lang="en-US" dirty="0"/>
              <a:t>Previously combined as single developer project; split into two developer projects</a:t>
            </a:r>
          </a:p>
          <a:p>
            <a:r>
              <a:rPr lang="en-US" dirty="0"/>
              <a:t>35</a:t>
            </a:r>
            <a:r>
              <a:rPr lang="en-US" baseline="30000" dirty="0"/>
              <a:t>th</a:t>
            </a:r>
            <a:r>
              <a:rPr lang="en-US" dirty="0"/>
              <a:t> St NE – SR 9 to 87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pPr lvl="1"/>
            <a:r>
              <a:rPr lang="en-US" dirty="0"/>
              <a:t>Previously included SR 9/SR 92 intersection improvements; split into two projects</a:t>
            </a:r>
          </a:p>
          <a:p>
            <a:r>
              <a:rPr lang="en-US" dirty="0"/>
              <a:t>152</a:t>
            </a:r>
            <a:r>
              <a:rPr lang="en-US" baseline="30000" dirty="0"/>
              <a:t>nd</a:t>
            </a:r>
            <a:r>
              <a:rPr lang="en-US" dirty="0"/>
              <a:t> St NE – 51</a:t>
            </a:r>
            <a:r>
              <a:rPr lang="en-US" baseline="30000" dirty="0"/>
              <a:t>st</a:t>
            </a:r>
            <a:r>
              <a:rPr lang="en-US" dirty="0"/>
              <a:t> Ave to 67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  <a:p>
            <a:pPr lvl="1"/>
            <a:r>
              <a:rPr lang="en-US" dirty="0"/>
              <a:t>Developer conditioned from 51</a:t>
            </a:r>
            <a:r>
              <a:rPr lang="en-US" baseline="30000" dirty="0"/>
              <a:t>st</a:t>
            </a:r>
            <a:r>
              <a:rPr lang="en-US" dirty="0"/>
              <a:t> to City Limits; City Limits to 67</a:t>
            </a:r>
            <a:r>
              <a:rPr lang="en-US" baseline="30000" dirty="0"/>
              <a:t>th</a:t>
            </a:r>
            <a:r>
              <a:rPr lang="en-US" dirty="0"/>
              <a:t> Ave long-range other agency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DC923-F8D6-B97B-397D-21F70AA8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B4314-4AA7-B01D-5697-59278FC5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5" b="3759"/>
          <a:stretch/>
        </p:blipFill>
        <p:spPr bwMode="auto">
          <a:xfrm>
            <a:off x="5950780" y="3610374"/>
            <a:ext cx="6006385" cy="1430092"/>
          </a:xfrm>
          <a:prstGeom prst="rect">
            <a:avLst/>
          </a:prstGeom>
          <a:ln w="28575" cap="flat" cmpd="sng" algn="ctr">
            <a:solidFill>
              <a:srgbClr val="00524C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C0A57-2497-5219-1C23-087F30D5D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80"/>
          <a:stretch/>
        </p:blipFill>
        <p:spPr bwMode="auto">
          <a:xfrm>
            <a:off x="5878970" y="1514076"/>
            <a:ext cx="6078196" cy="1536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83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201C-689A-9D08-3332-6825419A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96F2-7830-063E-018F-9D86497E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2026-2031 TIP Summary – Funding Schedule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4A4D47-5042-A393-71E8-E4C6759F3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627783"/>
              </p:ext>
            </p:extLst>
          </p:nvPr>
        </p:nvGraphicFramePr>
        <p:xfrm>
          <a:off x="838200" y="1807337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345797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098072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520101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983546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1586593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9388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$1,000’s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2029-2031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40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(2 slides)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372,914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59,358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51,630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60,897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210,030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8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Federal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14,420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6,240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4,180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5112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HSIP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196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NHS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6,702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3,702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36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STBG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6,312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1,598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3,714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038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408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108,518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23,019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20,381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34,118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127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137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WSDOT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103,992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20,107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19,849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33,036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60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SRTS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2,529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5993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1,440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1,440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95901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25CDA-4C6B-DB9E-5278-57BF85BC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3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31A76-002F-F093-36CA-820945BC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2366-9F23-DB05-A9B9-9300523B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2026-2031 TIP Summary – Funding Schedule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287917D-B202-DFCF-FF8E-3ED3E1741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279321"/>
              </p:ext>
            </p:extLst>
          </p:nvPr>
        </p:nvGraphicFramePr>
        <p:xfrm>
          <a:off x="838200" y="1807337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73457979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098072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520101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983546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1586593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9388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$1,000’s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2029-2031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40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Total (2 slides)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372,664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59,108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51,630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60,897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210,030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8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39,057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11,381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8,285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6,225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13,166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5112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GENERAL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12,882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5,343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2,507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2,009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3,292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36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20,907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4,038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4,384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3,216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9,000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038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5,268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1,394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408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210,919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18,718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18,964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16,374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156,864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127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DEVELOPER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108,121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17,918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12,764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14,774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62,666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137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60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UNSECURED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102,298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6,200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94,198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599352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E98AC-E80D-A33B-ED34-87393B53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685F-04C7-4726-BA68-1DC4C99241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67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</TotalTime>
  <Words>1089</Words>
  <Application>Microsoft Office PowerPoint</Application>
  <PresentationFormat>Widescreen</PresentationFormat>
  <Paragraphs>270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1_Office Theme</vt:lpstr>
      <vt:lpstr>2026-2031 Transportation Improvement  Program (TIP)</vt:lpstr>
      <vt:lpstr>Transportation Planning &amp; Implementation</vt:lpstr>
      <vt:lpstr>2026-2031 TIP Summary</vt:lpstr>
      <vt:lpstr>2025-2030 TIP Summary – Completed</vt:lpstr>
      <vt:lpstr>2026-2031 TIP Summary – New</vt:lpstr>
      <vt:lpstr>2026-2031 TIP Summary – New</vt:lpstr>
      <vt:lpstr>2026-2031 TIP Summary – Modified</vt:lpstr>
      <vt:lpstr>2026-2031 TIP Summary – Funding Schedule</vt:lpstr>
      <vt:lpstr>2026-2031 TIP Summary – Funding Schedule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Projects</dc:title>
  <dc:creator>Connie Mennie</dc:creator>
  <cp:lastModifiedBy>Jeff Laycock</cp:lastModifiedBy>
  <cp:revision>207</cp:revision>
  <dcterms:created xsi:type="dcterms:W3CDTF">2023-08-02T18:41:20Z</dcterms:created>
  <dcterms:modified xsi:type="dcterms:W3CDTF">2025-11-14T18:40:07Z</dcterms:modified>
</cp:coreProperties>
</file>