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6"/>
  </p:notesMasterIdLst>
  <p:sldIdLst>
    <p:sldId id="260" r:id="rId2"/>
    <p:sldId id="577" r:id="rId3"/>
    <p:sldId id="429" r:id="rId4"/>
    <p:sldId id="430" r:id="rId5"/>
    <p:sldId id="431" r:id="rId6"/>
    <p:sldId id="583" r:id="rId7"/>
    <p:sldId id="584" r:id="rId8"/>
    <p:sldId id="579" r:id="rId9"/>
    <p:sldId id="578" r:id="rId10"/>
    <p:sldId id="582" r:id="rId11"/>
    <p:sldId id="437" r:id="rId12"/>
    <p:sldId id="580" r:id="rId13"/>
    <p:sldId id="581" r:id="rId14"/>
    <p:sldId id="325" r:id="rId15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42CC7D"/>
    <a:srgbClr val="FFFF99"/>
    <a:srgbClr val="00524C"/>
    <a:srgbClr val="D8D6DF"/>
    <a:srgbClr val="2D4125"/>
    <a:srgbClr val="0E0C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949" autoAdjust="0"/>
  </p:normalViewPr>
  <p:slideViewPr>
    <p:cSldViewPr snapToGrid="0">
      <p:cViewPr varScale="1">
        <p:scale>
          <a:sx n="141" d="100"/>
          <a:sy n="141" d="100"/>
        </p:scale>
        <p:origin x="1052" y="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02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6434"/>
          </a:xfrm>
          <a:prstGeom prst="rect">
            <a:avLst/>
          </a:prstGeom>
        </p:spPr>
        <p:txBody>
          <a:bodyPr vert="horz" lIns="92293" tIns="46146" rIns="92293" bIns="461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6434"/>
          </a:xfrm>
          <a:prstGeom prst="rect">
            <a:avLst/>
          </a:prstGeom>
        </p:spPr>
        <p:txBody>
          <a:bodyPr vert="horz" lIns="92293" tIns="46146" rIns="92293" bIns="46146" rtlCol="0"/>
          <a:lstStyle>
            <a:lvl1pPr algn="r">
              <a:defRPr sz="1200"/>
            </a:lvl1pPr>
          </a:lstStyle>
          <a:p>
            <a:fld id="{FF4A7BB7-B6EA-4AE9-9C8F-B332DB6A6AA6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3" tIns="46146" rIns="92293" bIns="461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4"/>
            <a:ext cx="5486400" cy="3660458"/>
          </a:xfrm>
          <a:prstGeom prst="rect">
            <a:avLst/>
          </a:prstGeom>
        </p:spPr>
        <p:txBody>
          <a:bodyPr vert="horz" lIns="92293" tIns="46146" rIns="92293" bIns="461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3"/>
          </a:xfrm>
          <a:prstGeom prst="rect">
            <a:avLst/>
          </a:prstGeom>
        </p:spPr>
        <p:txBody>
          <a:bodyPr vert="horz" lIns="92293" tIns="46146" rIns="92293" bIns="461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8"/>
            <a:ext cx="2971800" cy="466433"/>
          </a:xfrm>
          <a:prstGeom prst="rect">
            <a:avLst/>
          </a:prstGeom>
        </p:spPr>
        <p:txBody>
          <a:bodyPr vert="horz" lIns="92293" tIns="46146" rIns="92293" bIns="46146" rtlCol="0" anchor="b"/>
          <a:lstStyle>
            <a:lvl1pPr algn="r">
              <a:defRPr sz="1200"/>
            </a:lvl1pPr>
          </a:lstStyle>
          <a:p>
            <a:fld id="{231E560B-DA97-42E7-A8D6-B14045D606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857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560B-DA97-42E7-A8D6-B14045D6066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297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4180D-F1D9-8C2D-AC1D-CA1B9EE22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3EA337-F82F-F5BD-1B9A-87FE343823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F8CADB-8D48-233C-CF75-8FF074143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BA2EE-17DB-7C09-7A84-13B0A50AE0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560B-DA97-42E7-A8D6-B14045D6066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61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560B-DA97-42E7-A8D6-B14045D6066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151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58EBC-5630-E413-FA04-1DAB3B50D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A3438D-E7BC-44B0-6D41-2282FD13A8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0523D8-5840-A56C-71A7-6532DD73E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C3F25-0E5A-E0DA-2C5B-98A72FC613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560B-DA97-42E7-A8D6-B14045D6066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432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67B0C-0317-98AF-C0FC-A8CE9BFBD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B62150-6E86-4849-5011-3E379D2FD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393738-6303-255C-81E1-6172C588E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68F81-595F-68B2-762A-A114EDE6CD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560B-DA97-42E7-A8D6-B14045D6066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398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560B-DA97-42E7-A8D6-B14045D6066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60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560B-DA97-42E7-A8D6-B14045D6066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722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560B-DA97-42E7-A8D6-B14045D6066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2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with all pavement preservation projects, we will also look into pavement markings to incorporate planned elements (</a:t>
            </a:r>
            <a:r>
              <a:rPr lang="en-US" dirty="0" err="1"/>
              <a:t>ie</a:t>
            </a:r>
            <a:r>
              <a:rPr lang="en-US" dirty="0"/>
              <a:t>. bike lanes,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560B-DA97-42E7-A8D6-B14045D6066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33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560B-DA97-42E7-A8D6-B14045D606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564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5D2AB-C085-EA51-8918-DD3336723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825B5F-02F5-4264-7FC6-087DB9C7B6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B9C3C7-195A-AB71-0CA0-7E61EA1ED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19275-0CFC-CACD-9015-D4F280817D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560B-DA97-42E7-A8D6-B14045D6066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51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B5DC4-26CD-45F8-800D-C2325069F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7E28B1-28E9-FBFE-68F5-9D55CEED7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333E80-02E5-DB45-1ED1-A1002E008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BEBC9-1DC8-80A3-ABD6-38E143E94E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560B-DA97-42E7-A8D6-B14045D6066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78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86A0E-B276-7E86-53B6-E9DB73610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DCB8A9-D75E-3BBB-5D71-D7D9AD2D6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81C3F0-D1E9-E1F7-9936-715560D98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14522-3901-F532-E4B9-E6F31989B6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560B-DA97-42E7-A8D6-B14045D6066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19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2189-F3C5-7CEB-1404-9C45B2E13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4B5797-2E22-D851-D46B-19E276C52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11F819-5499-AAE0-7A8A-555E77940C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5E863-D706-2F28-E1D7-4AF3F500BF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560B-DA97-42E7-A8D6-B14045D6066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206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524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2CC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CDEA2-A5A5-4752-98BE-99F3CF800BEF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463-A2B7-4A26-AA6C-999D8A88AEE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145" y="5437341"/>
            <a:ext cx="3702855" cy="7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1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CDEA2-A5A5-4752-98BE-99F3CF800BEF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463-A2B7-4A26-AA6C-999D8A88AE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38200" y="365126"/>
            <a:ext cx="9607378" cy="917834"/>
          </a:xfrm>
          <a:prstGeom prst="rect">
            <a:avLst/>
          </a:prstGeom>
          <a:solidFill>
            <a:srgbClr val="D8D6D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24C"/>
                </a:solidFill>
              </a:rPr>
              <a:t>Click to edit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05069" y="1362269"/>
            <a:ext cx="10448731" cy="0"/>
          </a:xfrm>
          <a:prstGeom prst="line">
            <a:avLst/>
          </a:prstGeom>
          <a:ln w="19050">
            <a:solidFill>
              <a:srgbClr val="0052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76" y="444435"/>
            <a:ext cx="838524" cy="8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05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524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CDEA2-A5A5-4752-98BE-99F3CF800BEF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463-A2B7-4A26-AA6C-999D8A88AE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22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CDEA2-A5A5-4752-98BE-99F3CF800BEF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463-A2B7-4A26-AA6C-999D8A88AE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15616" cy="917834"/>
          </a:xfrm>
          <a:solidFill>
            <a:srgbClr val="D8D6DF"/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>
                <a:solidFill>
                  <a:srgbClr val="00524C"/>
                </a:solidFill>
              </a:rPr>
              <a:t>Click to edit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05069" y="1362269"/>
            <a:ext cx="10448731" cy="0"/>
          </a:xfrm>
          <a:prstGeom prst="line">
            <a:avLst/>
          </a:prstGeom>
          <a:ln w="19050">
            <a:solidFill>
              <a:srgbClr val="0052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76" y="444435"/>
            <a:ext cx="838524" cy="8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1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524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2CC7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CDEA2-A5A5-4752-98BE-99F3CF800BEF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463-A2B7-4A26-AA6C-999D8A88AEE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94" y="5339556"/>
            <a:ext cx="3702855" cy="7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95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549714" cy="917833"/>
          </a:xfrm>
        </p:spPr>
        <p:txBody>
          <a:bodyPr/>
          <a:lstStyle/>
          <a:p>
            <a:r>
              <a:rPr lang="en-US" dirty="0">
                <a:solidFill>
                  <a:srgbClr val="00524C"/>
                </a:solidFill>
              </a:rPr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CDEA2-A5A5-4752-98BE-99F3CF800BEF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463-A2B7-4A26-AA6C-999D8A88AEE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05069" y="1362269"/>
            <a:ext cx="10448731" cy="0"/>
          </a:xfrm>
          <a:prstGeom prst="line">
            <a:avLst/>
          </a:prstGeom>
          <a:ln w="19050">
            <a:solidFill>
              <a:srgbClr val="0052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76" y="444435"/>
            <a:ext cx="838524" cy="8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3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9675488" cy="917834"/>
          </a:xfrm>
        </p:spPr>
        <p:txBody>
          <a:bodyPr/>
          <a:lstStyle/>
          <a:p>
            <a:r>
              <a:rPr lang="en-US" dirty="0">
                <a:solidFill>
                  <a:srgbClr val="00524C"/>
                </a:solidFill>
              </a:rPr>
              <a:t>Click to edit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CDEA2-A5A5-4752-98BE-99F3CF800BEF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463-A2B7-4A26-AA6C-999D8A88AEE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05069" y="1362269"/>
            <a:ext cx="10448731" cy="0"/>
          </a:xfrm>
          <a:prstGeom prst="line">
            <a:avLst/>
          </a:prstGeom>
          <a:ln w="19050">
            <a:solidFill>
              <a:srgbClr val="0052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76" y="444435"/>
            <a:ext cx="838524" cy="8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74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CDEA2-A5A5-4752-98BE-99F3CF800BEF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463-A2B7-4A26-AA6C-999D8A88AE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258" y="365126"/>
            <a:ext cx="9675017" cy="917833"/>
          </a:xfrm>
          <a:solidFill>
            <a:srgbClr val="D8D6DF"/>
          </a:solidFill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524C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05069" y="1362269"/>
            <a:ext cx="10448731" cy="0"/>
          </a:xfrm>
          <a:prstGeom prst="line">
            <a:avLst/>
          </a:prstGeom>
          <a:ln w="19050">
            <a:solidFill>
              <a:srgbClr val="0052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76" y="444435"/>
            <a:ext cx="838524" cy="8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79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CDEA2-A5A5-4752-98BE-99F3CF800BEF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463-A2B7-4A26-AA6C-999D8A88AE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583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524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CDEA2-A5A5-4752-98BE-99F3CF800BEF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463-A2B7-4A26-AA6C-999D8A88AE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281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524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CDEA2-A5A5-4752-98BE-99F3CF800BEF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0C463-A2B7-4A26-AA6C-999D8A88AE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870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8D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CDEA2-A5A5-4752-98BE-99F3CF800BEF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0C463-A2B7-4A26-AA6C-999D8A88AE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7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868" y="1754215"/>
            <a:ext cx="11477297" cy="120365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2026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TRANSPORTATION BENEFIT DISTRICT (TBD) PROJECTS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8479" y="2862777"/>
            <a:ext cx="5135042" cy="1203657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November 24, 2025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75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CE737-2FDE-79DA-D9E9-F8A7A92B2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965F27-31F4-BB31-D949-8123696A4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Pinewood Safe Routes to School</a:t>
            </a:r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28B95D-EEC1-98A1-A315-865C1608ECEB}"/>
              </a:ext>
            </a:extLst>
          </p:cNvPr>
          <p:cNvSpPr txBox="1">
            <a:spLocks/>
          </p:cNvSpPr>
          <p:nvPr/>
        </p:nvSpPr>
        <p:spPr>
          <a:xfrm>
            <a:off x="838200" y="1449204"/>
            <a:ext cx="4807808" cy="3748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Scope: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project will construct sidewalk and other various improvements on 84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 NE between 51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 NE and 55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 NE.  The City was awarded a safe routes to school grant in the amount of $1,082,000 towards construction scheduled for 2028.  TBD funds in 2026 will be used towards design.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AC186-2993-6075-70BF-3141F013D1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93"/>
          <a:stretch>
            <a:fillRect/>
          </a:stretch>
        </p:blipFill>
        <p:spPr>
          <a:xfrm>
            <a:off x="35545" y="4494582"/>
            <a:ext cx="6221113" cy="1851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C41714-43DF-7A9F-D583-F90B8B200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087" y="4494582"/>
            <a:ext cx="5743337" cy="1854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062B60-83FC-18E4-2C2C-16DDD4235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087" y="1449204"/>
            <a:ext cx="4981713" cy="295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67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67</a:t>
            </a:r>
            <a:r>
              <a:rPr lang="en-US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Ave NE &amp; 52</a:t>
            </a:r>
            <a:r>
              <a:rPr lang="en-US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St NE Intersection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838200" y="1683957"/>
            <a:ext cx="4807808" cy="37482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Scope: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 left-turn lanes, bike lanes, traffic signal, ADA ramps and sidewalk at this all-way stop controlled intersection.  Design is partially funded by a WSDOT grant.  Design and permitting will continue in 2026.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Schedule: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2024-2026 Design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2027-2028 Right-of Way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2029 Construction (Unfunded)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43CF2-9FDE-EDD0-3005-4DE14E849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011" y="1490548"/>
            <a:ext cx="5754789" cy="44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73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D0B87-008A-2708-F89A-B498D1CBB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F8D331-DB23-EF2A-D609-A12EA65E8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88</a:t>
            </a:r>
            <a:r>
              <a:rPr lang="en-US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St NE and State Ave CFI</a:t>
            </a:r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E71F117-F017-120A-CF39-71797ED17231}"/>
              </a:ext>
            </a:extLst>
          </p:cNvPr>
          <p:cNvSpPr txBox="1">
            <a:spLocks/>
          </p:cNvSpPr>
          <p:nvPr/>
        </p:nvSpPr>
        <p:spPr>
          <a:xfrm>
            <a:off x="838200" y="1683957"/>
            <a:ext cx="4807808" cy="3748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Scope: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Desing and construct a continuous flow intersection (CFI) improvement at 88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 NE and State Avenue.  Work on this project, beginning in 2026, will include refinement of conceptual design and development of visual aids with public engagement.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Schedule: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2026-2028 Design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2028 Right-of Way (Unfunded)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2029 Construction (Unfunded)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6365D5-5C33-DE5B-F72F-A3F6BB876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360" y="1432410"/>
            <a:ext cx="5058480" cy="522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23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7339D-9E56-7407-980F-A5A780A89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B9E0EE-6926-0C0F-7761-9AB868EDD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Pavement Management System Update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6CF25-27EF-5047-22F6-25EF9ACB5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197" y="2052895"/>
            <a:ext cx="4639244" cy="3357929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3A5D281-9392-DC15-F11D-7D63A5D37960}"/>
              </a:ext>
            </a:extLst>
          </p:cNvPr>
          <p:cNvSpPr txBox="1">
            <a:spLocks/>
          </p:cNvSpPr>
          <p:nvPr/>
        </p:nvSpPr>
        <p:spPr>
          <a:xfrm>
            <a:off x="838200" y="1683957"/>
            <a:ext cx="4807808" cy="3748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Scope: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 pavement ratings on all city streets and update our pavement management system.  Evaluate overall pavement condition index (PCI), program funding and development of pavement preservation program (10-year project list)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61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2423" y="635527"/>
            <a:ext cx="9615616" cy="65432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Questions</a:t>
            </a:r>
            <a:br>
              <a:rPr lang="en-US" dirty="0">
                <a:solidFill>
                  <a:srgbClr val="333399"/>
                </a:solidFill>
              </a:rPr>
            </a:b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68005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39863"/>
            <a:ext cx="10515600" cy="2160587"/>
          </a:xfrm>
        </p:spPr>
        <p:txBody>
          <a:bodyPr>
            <a:normAutofit/>
          </a:bodyPr>
          <a:lstStyle/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Estimated revenue, planned TBD expenditures and year-end balances are shown below.</a:t>
            </a: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2025-2026 TBD Snapshot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247358"/>
              </p:ext>
            </p:extLst>
          </p:nvPr>
        </p:nvGraphicFramePr>
        <p:xfrm>
          <a:off x="1243013" y="2520156"/>
          <a:ext cx="9873087" cy="2656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9014">
                  <a:extLst>
                    <a:ext uri="{9D8B030D-6E8A-4147-A177-3AD203B41FA5}">
                      <a16:colId xmlns:a16="http://schemas.microsoft.com/office/drawing/2014/main" val="892024827"/>
                    </a:ext>
                  </a:extLst>
                </a:gridCol>
                <a:gridCol w="2369761">
                  <a:extLst>
                    <a:ext uri="{9D8B030D-6E8A-4147-A177-3AD203B41FA5}">
                      <a16:colId xmlns:a16="http://schemas.microsoft.com/office/drawing/2014/main" val="491093018"/>
                    </a:ext>
                  </a:extLst>
                </a:gridCol>
                <a:gridCol w="4094312">
                  <a:extLst>
                    <a:ext uri="{9D8B030D-6E8A-4147-A177-3AD203B41FA5}">
                      <a16:colId xmlns:a16="http://schemas.microsoft.com/office/drawing/2014/main" val="2644490754"/>
                    </a:ext>
                  </a:extLst>
                </a:gridCol>
              </a:tblGrid>
              <a:tr h="458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077228"/>
                  </a:ext>
                </a:extLst>
              </a:tr>
              <a:tr h="529748">
                <a:tc>
                  <a:txBody>
                    <a:bodyPr/>
                    <a:lstStyle/>
                    <a:p>
                      <a:r>
                        <a:rPr lang="en-US" sz="2400" dirty="0"/>
                        <a:t>Carryover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$8.33M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$8.53M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289498"/>
                  </a:ext>
                </a:extLst>
              </a:tr>
              <a:tr h="529748">
                <a:tc>
                  <a:txBody>
                    <a:bodyPr/>
                    <a:lstStyle/>
                    <a:p>
                      <a:r>
                        <a:rPr lang="en-US" sz="2400" dirty="0"/>
                        <a:t>Projected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$5.36M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$4.62M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12542"/>
                  </a:ext>
                </a:extLst>
              </a:tr>
              <a:tr h="529748">
                <a:tc>
                  <a:txBody>
                    <a:bodyPr/>
                    <a:lstStyle/>
                    <a:p>
                      <a:r>
                        <a:rPr lang="en-US" sz="2400" i="1" dirty="0"/>
                        <a:t>Estimated</a:t>
                      </a:r>
                      <a:r>
                        <a:rPr lang="en-US" sz="2400" i="1" baseline="0" dirty="0"/>
                        <a:t> </a:t>
                      </a:r>
                      <a:r>
                        <a:rPr lang="en-US" sz="2400" i="1" dirty="0"/>
                        <a:t>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chemeClr val="tx1"/>
                          </a:solidFill>
                        </a:rPr>
                        <a:t>$5.13M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chemeClr val="tx1"/>
                          </a:solidFill>
                        </a:rPr>
                        <a:t>$6.98M</a:t>
                      </a:r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40681"/>
                  </a:ext>
                </a:extLst>
              </a:tr>
              <a:tr h="529748">
                <a:tc>
                  <a:txBody>
                    <a:bodyPr/>
                    <a:lstStyle/>
                    <a:p>
                      <a:r>
                        <a:rPr lang="en-US" sz="2400" dirty="0"/>
                        <a:t>Remaining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$8.53M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</a:rPr>
                        <a:t>$6.17M</a:t>
                      </a:r>
                    </a:p>
                    <a:p>
                      <a:pPr algn="ctr"/>
                      <a:endParaRPr lang="en-US" sz="10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790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3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6046839"/>
            <a:ext cx="10515600" cy="811161"/>
          </a:xfrm>
        </p:spPr>
        <p:txBody>
          <a:bodyPr>
            <a:normAutofit/>
          </a:bodyPr>
          <a:lstStyle/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2026 TBD Projects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185382"/>
              </p:ext>
            </p:extLst>
          </p:nvPr>
        </p:nvGraphicFramePr>
        <p:xfrm>
          <a:off x="1459436" y="1745140"/>
          <a:ext cx="9453832" cy="4579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0534">
                  <a:extLst>
                    <a:ext uri="{9D8B030D-6E8A-4147-A177-3AD203B41FA5}">
                      <a16:colId xmlns:a16="http://schemas.microsoft.com/office/drawing/2014/main" val="3139218165"/>
                    </a:ext>
                  </a:extLst>
                </a:gridCol>
                <a:gridCol w="3323298">
                  <a:extLst>
                    <a:ext uri="{9D8B030D-6E8A-4147-A177-3AD203B41FA5}">
                      <a16:colId xmlns:a16="http://schemas.microsoft.com/office/drawing/2014/main" val="2117301056"/>
                    </a:ext>
                  </a:extLst>
                </a:gridCol>
              </a:tblGrid>
              <a:tr h="508802">
                <a:tc>
                  <a:txBody>
                    <a:bodyPr/>
                    <a:lstStyle/>
                    <a:p>
                      <a:r>
                        <a:rPr lang="en-US" dirty="0"/>
                        <a:t>Project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 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02065"/>
                  </a:ext>
                </a:extLst>
              </a:tr>
              <a:tr h="508802">
                <a:tc>
                  <a:txBody>
                    <a:bodyPr/>
                    <a:lstStyle/>
                    <a:p>
                      <a:r>
                        <a:rPr lang="en-US" dirty="0"/>
                        <a:t>2026 Pavement Preservation (All)**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$4,215,000  (increase $1.215M)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249473"/>
                  </a:ext>
                </a:extLst>
              </a:tr>
              <a:tr h="508802">
                <a:tc>
                  <a:txBody>
                    <a:bodyPr/>
                    <a:lstStyle/>
                    <a:p>
                      <a:r>
                        <a:rPr lang="en-US" dirty="0"/>
                        <a:t>55th Ave NE Sidewalk (All)*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$1,284,090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421867"/>
                  </a:ext>
                </a:extLst>
              </a:tr>
              <a:tr h="508802">
                <a:tc>
                  <a:txBody>
                    <a:bodyPr/>
                    <a:lstStyle/>
                    <a:p>
                      <a:r>
                        <a:rPr lang="en-US" dirty="0"/>
                        <a:t>61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St NE Paving and Sidewalk (Construction)*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$900,000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524278"/>
                  </a:ext>
                </a:extLst>
              </a:tr>
              <a:tr h="50880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Pinewood Safe Routes to School (Design)*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$127,000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913398"/>
                  </a:ext>
                </a:extLst>
              </a:tr>
              <a:tr h="508802">
                <a:tc>
                  <a:txBody>
                    <a:bodyPr/>
                    <a:lstStyle/>
                    <a:p>
                      <a:r>
                        <a:rPr lang="en-US" dirty="0"/>
                        <a:t>67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Ave NE/52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St NE Intersection (Design)**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661445"/>
                  </a:ext>
                </a:extLst>
              </a:tr>
              <a:tr h="508802">
                <a:tc>
                  <a:txBody>
                    <a:bodyPr/>
                    <a:lstStyle/>
                    <a:p>
                      <a:r>
                        <a:rPr lang="en-US" b="0" dirty="0"/>
                        <a:t>88</a:t>
                      </a:r>
                      <a:r>
                        <a:rPr lang="en-US" b="0" baseline="30000" dirty="0"/>
                        <a:t>th</a:t>
                      </a:r>
                      <a:r>
                        <a:rPr lang="en-US" b="0" dirty="0"/>
                        <a:t> St NE and State Ave CFI (Design)**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$250,000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525949"/>
                  </a:ext>
                </a:extLst>
              </a:tr>
              <a:tr h="508802">
                <a:tc>
                  <a:txBody>
                    <a:bodyPr/>
                    <a:lstStyle/>
                    <a:p>
                      <a:r>
                        <a:rPr lang="en-US" b="0" dirty="0"/>
                        <a:t>Pavement Management System Update**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$150,000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314913"/>
                  </a:ext>
                </a:extLst>
              </a:tr>
              <a:tr h="508802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$6,976,090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295900"/>
                  </a:ext>
                </a:extLst>
              </a:tr>
            </a:tbl>
          </a:graphicData>
        </a:graphic>
      </p:graphicFrame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6607EB2-D147-51E0-04E2-A6A30F011071}"/>
              </a:ext>
            </a:extLst>
          </p:cNvPr>
          <p:cNvSpPr txBox="1">
            <a:spLocks/>
          </p:cNvSpPr>
          <p:nvPr/>
        </p:nvSpPr>
        <p:spPr>
          <a:xfrm>
            <a:off x="1392245" y="6376722"/>
            <a:ext cx="10515600" cy="216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000" dirty="0"/>
              <a:t>* New project,  **Included in 2026 CIP/Budget</a:t>
            </a:r>
          </a:p>
        </p:txBody>
      </p:sp>
    </p:spTree>
    <p:extLst>
      <p:ext uri="{BB962C8B-B14F-4D97-AF65-F5344CB8AC3E}">
        <p14:creationId xmlns:p14="http://schemas.microsoft.com/office/powerpoint/2010/main" val="2517814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199" y="365126"/>
            <a:ext cx="9220201" cy="91783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2026 Pavement Preservation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CE0CF4-E316-F72A-D40E-0FDEA963E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049" y="78658"/>
            <a:ext cx="4342962" cy="6695768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1F42C16-BBDD-0E43-5E3E-95C2E012A153}"/>
              </a:ext>
            </a:extLst>
          </p:cNvPr>
          <p:cNvSpPr txBox="1">
            <a:spLocks/>
          </p:cNvSpPr>
          <p:nvPr/>
        </p:nvSpPr>
        <p:spPr>
          <a:xfrm>
            <a:off x="753666" y="4567496"/>
            <a:ext cx="6836304" cy="1072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Includes 4 miles of paving and replacement of 145 curb ramps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293172-AA72-9299-B081-C745C01D0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52" y="1627612"/>
            <a:ext cx="7267232" cy="3321143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B0D8352-857F-6562-8347-32BC49E4BEA8}"/>
              </a:ext>
            </a:extLst>
          </p:cNvPr>
          <p:cNvSpPr txBox="1">
            <a:spLocks/>
          </p:cNvSpPr>
          <p:nvPr/>
        </p:nvSpPr>
        <p:spPr>
          <a:xfrm>
            <a:off x="304725" y="4659671"/>
            <a:ext cx="5791275" cy="367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Estimated construction cost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A6EED53-4DF2-5C32-163A-6E870AF9260A}"/>
              </a:ext>
            </a:extLst>
          </p:cNvPr>
          <p:cNvSpPr txBox="1">
            <a:spLocks/>
          </p:cNvSpPr>
          <p:nvPr/>
        </p:nvSpPr>
        <p:spPr>
          <a:xfrm>
            <a:off x="6322296" y="4679700"/>
            <a:ext cx="5791275" cy="416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AD8E062-FB6B-26C9-8F4C-F6334D7D3CE1}"/>
              </a:ext>
            </a:extLst>
          </p:cNvPr>
          <p:cNvCxnSpPr>
            <a:cxnSpLocks/>
          </p:cNvCxnSpPr>
          <p:nvPr/>
        </p:nvCxnSpPr>
        <p:spPr>
          <a:xfrm>
            <a:off x="8526780" y="1517904"/>
            <a:ext cx="218291" cy="4229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4707736-DC22-2FE1-5B71-60CBD0327AD7}"/>
              </a:ext>
            </a:extLst>
          </p:cNvPr>
          <p:cNvSpPr txBox="1">
            <a:spLocks/>
          </p:cNvSpPr>
          <p:nvPr/>
        </p:nvSpPr>
        <p:spPr>
          <a:xfrm>
            <a:off x="7942548" y="1385742"/>
            <a:ext cx="5791275" cy="367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Repair Only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34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0822" y="5631811"/>
            <a:ext cx="5063932" cy="5000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83</a:t>
            </a:r>
            <a:r>
              <a:rPr lang="en-US" sz="23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 NE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(At 83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 NE – Looking North)</a:t>
            </a: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199" y="638107"/>
            <a:ext cx="9405939" cy="698564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2026 Pavement Preservation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01C66F7-F974-C482-8B7F-0D74877ADFAA}"/>
              </a:ext>
            </a:extLst>
          </p:cNvPr>
          <p:cNvSpPr txBox="1">
            <a:spLocks/>
          </p:cNvSpPr>
          <p:nvPr/>
        </p:nvSpPr>
        <p:spPr>
          <a:xfrm>
            <a:off x="6267246" y="5631811"/>
            <a:ext cx="5063932" cy="500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 NE (At 56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 NE – Looking Northwest)</a:t>
            </a: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pic>
        <p:nvPicPr>
          <p:cNvPr id="8" name="Picture 7" descr="A road with cars on it&#10;&#10;AI-generated content may be incorrect.">
            <a:extLst>
              <a:ext uri="{FF2B5EF4-FFF2-40B4-BE49-F238E27FC236}">
                <a16:creationId xmlns:a16="http://schemas.microsoft.com/office/drawing/2014/main" id="{6545CC21-DB38-62F8-6A88-8B65CC610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21542"/>
            <a:ext cx="5086555" cy="3814916"/>
          </a:xfrm>
          <a:prstGeom prst="rect">
            <a:avLst/>
          </a:prstGeom>
        </p:spPr>
      </p:pic>
      <p:pic>
        <p:nvPicPr>
          <p:cNvPr id="11" name="Picture 10" descr="A picture containing road, outdoor, tree, ground&#10;&#10;AI-generated content may be incorrect.">
            <a:extLst>
              <a:ext uri="{FF2B5EF4-FFF2-40B4-BE49-F238E27FC236}">
                <a16:creationId xmlns:a16="http://schemas.microsoft.com/office/drawing/2014/main" id="{E513B2EC-70E9-E3CD-D113-6FA308146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48" y="1521542"/>
            <a:ext cx="5086554" cy="38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35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D5D49-7E07-EC96-62ED-6890C194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B509D6-6ADD-261B-C329-EE589400E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22" y="5631811"/>
            <a:ext cx="5063932" cy="5000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</a:t>
            </a:r>
            <a:r>
              <a:rPr lang="en-US" sz="23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 NE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(At 100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 NE – Looking North)</a:t>
            </a: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066EBD-69AE-581F-7D70-041EECC58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8107"/>
            <a:ext cx="9405939" cy="698564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2026 Pavement Preservation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5CB6F36-271A-E48A-19A2-2FE2E49FD4C1}"/>
              </a:ext>
            </a:extLst>
          </p:cNvPr>
          <p:cNvSpPr txBox="1">
            <a:spLocks/>
          </p:cNvSpPr>
          <p:nvPr/>
        </p:nvSpPr>
        <p:spPr>
          <a:xfrm>
            <a:off x="6267246" y="5631811"/>
            <a:ext cx="5063932" cy="500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 (West of 47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 NE – Looking West)</a:t>
            </a: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38DA98-0B1F-F3C5-E4D8-D0A4163A1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199" y="1521542"/>
            <a:ext cx="5086554" cy="3814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BDD169-46CF-8341-3A4C-C84C1B266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7248" y="1521542"/>
            <a:ext cx="5086554" cy="381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90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6856F-28E3-F46F-CFD2-7BAFCAD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1A37F2-FEC0-9F0A-F459-86BF0BBD8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22" y="5631811"/>
            <a:ext cx="5063932" cy="5000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 (East of Quinn Ave – Looking East)</a:t>
            </a: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8DF6A8-C805-BC47-7BA2-4E1ED506C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8107"/>
            <a:ext cx="9405939" cy="698564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2026 Pavement Preservation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B7FB033-1D91-DE90-D57F-A2948175EE4F}"/>
              </a:ext>
            </a:extLst>
          </p:cNvPr>
          <p:cNvSpPr txBox="1">
            <a:spLocks/>
          </p:cNvSpPr>
          <p:nvPr/>
        </p:nvSpPr>
        <p:spPr>
          <a:xfrm>
            <a:off x="6267246" y="5631811"/>
            <a:ext cx="5063932" cy="500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Quinn Ave (South of 8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 – Looking South)</a:t>
            </a: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2B1471-FF20-299D-8250-A07EE6246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199" y="1521542"/>
            <a:ext cx="5086554" cy="3814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A3682F-DB44-4F81-40A8-901AA4708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7248" y="1521542"/>
            <a:ext cx="5086553" cy="381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25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19DF0-944F-BFD8-CA55-4B1F675FE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9446ED-2E50-E94E-876E-D8485161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55</a:t>
            </a:r>
            <a:r>
              <a:rPr lang="en-US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Ave NE Sidewalk</a:t>
            </a:r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E937E7B-D607-652E-AE2B-128E073CB546}"/>
              </a:ext>
            </a:extLst>
          </p:cNvPr>
          <p:cNvSpPr txBox="1">
            <a:spLocks/>
          </p:cNvSpPr>
          <p:nvPr/>
        </p:nvSpPr>
        <p:spPr>
          <a:xfrm>
            <a:off x="766129" y="1442987"/>
            <a:ext cx="4807808" cy="3748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Scope: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project will provide essential pedestrian connectivity to Mother Natures Window Park along 55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 NE.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 210’ of sidewalk frontage improvement to complete gap from 95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 NE to new park entrance at Mother Nature’s Window Park, scheduled completion by April.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 1025’ of sidewalk frontage improvement from new park entrance at Mother Natures Window to 100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 NE.  TBD funds will be used to design and acquire right-of-way in 2026, with the potential to construct in 2026 or into 2027.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9E0B9-3827-534A-18D5-37A171843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92"/>
          <a:stretch>
            <a:fillRect/>
          </a:stretch>
        </p:blipFill>
        <p:spPr>
          <a:xfrm>
            <a:off x="8601865" y="164411"/>
            <a:ext cx="3479998" cy="65291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240C2A-68CB-8D3A-F62E-0394E4A71860}"/>
              </a:ext>
            </a:extLst>
          </p:cNvPr>
          <p:cNvCxnSpPr>
            <a:cxnSpLocks/>
          </p:cNvCxnSpPr>
          <p:nvPr/>
        </p:nvCxnSpPr>
        <p:spPr>
          <a:xfrm>
            <a:off x="9507071" y="528918"/>
            <a:ext cx="127796" cy="4394428"/>
          </a:xfrm>
          <a:prstGeom prst="line">
            <a:avLst/>
          </a:prstGeom>
          <a:ln w="1270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F07A4A-2C0E-DAA4-66CC-81FC91909EA9}"/>
              </a:ext>
            </a:extLst>
          </p:cNvPr>
          <p:cNvCxnSpPr>
            <a:cxnSpLocks/>
          </p:cNvCxnSpPr>
          <p:nvPr/>
        </p:nvCxnSpPr>
        <p:spPr>
          <a:xfrm>
            <a:off x="9634867" y="5351267"/>
            <a:ext cx="0" cy="811858"/>
          </a:xfrm>
          <a:prstGeom prst="line">
            <a:avLst/>
          </a:prstGeom>
          <a:ln w="1270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D79D54D-D756-978A-C59B-FC5B7D900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497" y="3797237"/>
            <a:ext cx="2458345" cy="2756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95B10A-B358-1C87-6A05-6DB5CFDCC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497" y="422578"/>
            <a:ext cx="2432879" cy="32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29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8B6CA-0A57-4503-4B9C-007AF94A5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7512B6-29DC-643D-313C-CFC9BCB49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61</a:t>
            </a:r>
            <a:r>
              <a:rPr lang="en-US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St NE Paving and Sidewalk</a:t>
            </a:r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61B4671-804D-5F44-4A00-2921A231FFC3}"/>
              </a:ext>
            </a:extLst>
          </p:cNvPr>
          <p:cNvSpPr txBox="1">
            <a:spLocks/>
          </p:cNvSpPr>
          <p:nvPr/>
        </p:nvSpPr>
        <p:spPr>
          <a:xfrm>
            <a:off x="838200" y="1425790"/>
            <a:ext cx="4807808" cy="3748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Scope: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construction of Phase 4B of the Ebey Waterfront Trail scheduled for 2026, 61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 NE is in need of resurfacing.  Partial reconstruction and overlay of 61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 NE between 47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 NE and 53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 NE will be included as a separate schedule in the trail project.  In addition, sidewalk will be added on the north side of 61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 NE just east of 47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 NE to complete this gap.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9AC0C1-CCDA-6DE5-FE99-0BB073B5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008" y="3804968"/>
            <a:ext cx="4254982" cy="2738149"/>
          </a:xfrm>
          <a:prstGeom prst="rect">
            <a:avLst/>
          </a:prstGeom>
        </p:spPr>
      </p:pic>
      <p:pic>
        <p:nvPicPr>
          <p:cNvPr id="4" name="Picture 3" descr="A road with cars on it&#10;&#10;AI-generated content may be incorrect.">
            <a:extLst>
              <a:ext uri="{FF2B5EF4-FFF2-40B4-BE49-F238E27FC236}">
                <a16:creationId xmlns:a16="http://schemas.microsoft.com/office/drawing/2014/main" id="{EABC4A56-B531-1AAE-BF96-29DE96AECB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2" y="1441419"/>
            <a:ext cx="3977119" cy="298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4888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ity of Marysville">
      <a:dk1>
        <a:sysClr val="windowText" lastClr="000000"/>
      </a:dk1>
      <a:lt1>
        <a:sysClr val="window" lastClr="FFFFFF"/>
      </a:lt1>
      <a:dk2>
        <a:srgbClr val="00524C"/>
      </a:dk2>
      <a:lt2>
        <a:srgbClr val="42CC7D"/>
      </a:lt2>
      <a:accent1>
        <a:srgbClr val="00524C"/>
      </a:accent1>
      <a:accent2>
        <a:srgbClr val="42CC7D"/>
      </a:accent2>
      <a:accent3>
        <a:srgbClr val="D8D6DF"/>
      </a:accent3>
      <a:accent4>
        <a:srgbClr val="0D4D85"/>
      </a:accent4>
      <a:accent5>
        <a:srgbClr val="4984B8"/>
      </a:accent5>
      <a:accent6>
        <a:srgbClr val="4984B8"/>
      </a:accent6>
      <a:hlink>
        <a:srgbClr val="F04E3A"/>
      </a:hlink>
      <a:folHlink>
        <a:srgbClr val="F04E3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25400</TotalTime>
  <Words>713</Words>
  <Application>Microsoft Office PowerPoint</Application>
  <PresentationFormat>Widescreen</PresentationFormat>
  <Paragraphs>140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Symbol</vt:lpstr>
      <vt:lpstr>Custom Design</vt:lpstr>
      <vt:lpstr>2026  TRANSPORTATION BENEFIT DISTRICT (TBD) PROJECTS</vt:lpstr>
      <vt:lpstr>2025-2026 TBD Snapshot</vt:lpstr>
      <vt:lpstr>2026 TBD Projects</vt:lpstr>
      <vt:lpstr>2026 Pavement Preservation</vt:lpstr>
      <vt:lpstr>2026 Pavement Preservation </vt:lpstr>
      <vt:lpstr>2026 Pavement Preservation </vt:lpstr>
      <vt:lpstr>2026 Pavement Preservation </vt:lpstr>
      <vt:lpstr>55th Ave NE Sidewalk</vt:lpstr>
      <vt:lpstr>61st St NE Paving and Sidewalk</vt:lpstr>
      <vt:lpstr>Pinewood Safe Routes to School</vt:lpstr>
      <vt:lpstr>67th Ave NE &amp; 52nd St NE Intersection</vt:lpstr>
      <vt:lpstr>88th St NE and State Ave CFI</vt:lpstr>
      <vt:lpstr>Pavement Management System Update</vt:lpstr>
      <vt:lpstr> Questions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Works Department</dc:title>
  <dc:creator>Kari Chennault</dc:creator>
  <cp:lastModifiedBy>Jeff Laycock</cp:lastModifiedBy>
  <cp:revision>566</cp:revision>
  <cp:lastPrinted>2024-09-06T20:28:46Z</cp:lastPrinted>
  <dcterms:created xsi:type="dcterms:W3CDTF">2020-10-16T20:43:29Z</dcterms:created>
  <dcterms:modified xsi:type="dcterms:W3CDTF">2025-11-24T20:23:35Z</dcterms:modified>
</cp:coreProperties>
</file>